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99" r:id="rId2"/>
    <p:sldId id="306" r:id="rId3"/>
    <p:sldId id="333" r:id="rId4"/>
    <p:sldId id="310" r:id="rId5"/>
    <p:sldId id="265" r:id="rId6"/>
    <p:sldId id="284" r:id="rId7"/>
    <p:sldId id="279" r:id="rId8"/>
    <p:sldId id="296" r:id="rId9"/>
    <p:sldId id="277" r:id="rId10"/>
    <p:sldId id="280" r:id="rId11"/>
    <p:sldId id="281" r:id="rId12"/>
    <p:sldId id="282" r:id="rId13"/>
    <p:sldId id="292" r:id="rId14"/>
    <p:sldId id="286" r:id="rId15"/>
    <p:sldId id="311" r:id="rId16"/>
    <p:sldId id="312" r:id="rId17"/>
    <p:sldId id="314" r:id="rId18"/>
    <p:sldId id="315" r:id="rId19"/>
    <p:sldId id="318" r:id="rId20"/>
    <p:sldId id="326" r:id="rId21"/>
    <p:sldId id="327" r:id="rId22"/>
    <p:sldId id="328" r:id="rId23"/>
    <p:sldId id="329" r:id="rId24"/>
    <p:sldId id="331" r:id="rId25"/>
    <p:sldId id="300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83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гения А. Федченко" initials="ЕАФ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2FC"/>
    <a:srgbClr val="D190D8"/>
    <a:srgbClr val="536FFB"/>
    <a:srgbClr val="A192F8"/>
    <a:srgbClr val="75A4DD"/>
    <a:srgbClr val="C458DA"/>
    <a:srgbClr val="D0473C"/>
    <a:srgbClr val="3399FF"/>
    <a:srgbClr val="8B84E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71" autoAdjust="0"/>
    <p:restoredTop sz="85680" autoAdjust="0"/>
  </p:normalViewPr>
  <p:slideViewPr>
    <p:cSldViewPr>
      <p:cViewPr varScale="1">
        <p:scale>
          <a:sx n="77" d="100"/>
          <a:sy n="77" d="100"/>
        </p:scale>
        <p:origin x="834" y="84"/>
      </p:cViewPr>
      <p:guideLst>
        <p:guide orient="horz" pos="22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3283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Chernova\Desktop\&#1052;&#105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640448"/>
        <c:axId val="99641984"/>
      </c:barChart>
      <c:catAx>
        <c:axId val="9964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641984"/>
        <c:crosses val="autoZero"/>
        <c:auto val="1"/>
        <c:lblAlgn val="ctr"/>
        <c:lblOffset val="100"/>
        <c:noMultiLvlLbl val="0"/>
      </c:catAx>
      <c:valAx>
        <c:axId val="9964198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996404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4571739261426604"/>
          <c:y val="6.4148549788329706E-2"/>
          <c:w val="0.12821803403606824"/>
          <c:h val="0.1079039237705031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67523967471999E-2"/>
          <c:y val="0"/>
          <c:w val="0.95556658923017257"/>
          <c:h val="0.79290307083022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4943611724990212E-3"/>
                  <c:y val="0.147183237335867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ru-RU" sz="133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21 504,6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BBFA-4DA6-97E1-02966FFB93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18 126,6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BFA-4DA6-97E1-02966FFB93E5}"/>
                </c:ext>
              </c:extLst>
            </c:dLbl>
            <c:dLbl>
              <c:idx val="2"/>
              <c:layout>
                <c:manualLayout>
                  <c:x val="-1.2471805862495106E-3"/>
                  <c:y val="4.935432178238193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19 248,4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74910654732502"/>
                      <c:h val="0.249839714436570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BBFA-4DA6-97E1-02966FFB93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23890.9</c:v>
                </c:pt>
                <c:pt idx="1">
                  <c:v>41335.800000000003</c:v>
                </c:pt>
                <c:pt idx="2">
                  <c:v>19712.3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FA-4DA6-97E1-02966FFB93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9715712"/>
        <c:axId val="99725696"/>
      </c:barChart>
      <c:catAx>
        <c:axId val="9971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25696"/>
        <c:crosses val="autoZero"/>
        <c:auto val="1"/>
        <c:lblAlgn val="ctr"/>
        <c:lblOffset val="100"/>
        <c:noMultiLvlLbl val="0"/>
      </c:catAx>
      <c:valAx>
        <c:axId val="997256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9971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97904420274689E-2"/>
          <c:y val="5.4162576707978083E-2"/>
          <c:w val="0.74982877244645285"/>
          <c:h val="0.62111586163433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A-40B4-9D08-5E59791CEA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9741056"/>
        <c:axId val="100414592"/>
      </c:barChart>
      <c:catAx>
        <c:axId val="9974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14592"/>
        <c:crosses val="autoZero"/>
        <c:auto val="1"/>
        <c:lblAlgn val="ctr"/>
        <c:lblOffset val="100"/>
        <c:noMultiLvlLbl val="0"/>
      </c:catAx>
      <c:valAx>
        <c:axId val="100414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74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81882103158497E-3"/>
          <c:y val="5.4162365801102674E-2"/>
          <c:w val="0.99298181178968403"/>
          <c:h val="0.7217189264630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9887213651812878E-3"/>
                  <c:y val="0.2091224635455201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21 504,6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6597446521001"/>
                      <c:h val="0.2557784062744690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4F67-44F4-9699-2D50026D80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  <a:r>
                      <a:rPr lang="en-US" baseline="0" dirty="0"/>
                      <a:t> 126,6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F67-44F4-9699-2D50026D800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19 248,4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F67-44F4-9699-2D50026D8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23890.9</c:v>
                </c:pt>
                <c:pt idx="1">
                  <c:v>41355.800000000003</c:v>
                </c:pt>
                <c:pt idx="2">
                  <c:v>19712.3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67-44F4-9699-2D50026D80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00442496"/>
        <c:axId val="100444032"/>
      </c:barChart>
      <c:catAx>
        <c:axId val="10044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44032"/>
        <c:crosses val="autoZero"/>
        <c:auto val="1"/>
        <c:lblAlgn val="ctr"/>
        <c:lblOffset val="100"/>
        <c:noMultiLvlLbl val="0"/>
      </c:catAx>
      <c:valAx>
        <c:axId val="10044403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0044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8632983377079"/>
          <c:y val="3.8481070708599963E-2"/>
          <c:w val="0.69511023622047263"/>
          <c:h val="0.910592999963008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'Налоговое доходы'!$B$1</c:f>
              <c:strCache>
                <c:ptCount val="1"/>
                <c:pt idx="0">
                  <c:v>2023 год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3 300 000,00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48F-4E7D-9841-9B0D427BE9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2 000 000,00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8F-4E7D-9841-9B0D427BE9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1 004 000,00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48F-4E7D-9841-9B0D427BE9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4 067 600,00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48F-4E7D-9841-9B0D427BE99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/>
                      <a:t>5 200,00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48F-4E7D-9841-9B0D427BE993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'Налоговое доходы'!$A$2:$A$6</c:f>
              <c:strCache>
                <c:ptCount val="5"/>
                <c:pt idx="0">
                  <c:v>Налог  на  доходы    физических 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'Налоговое доходы'!$B$2:$B$6</c:f>
              <c:numCache>
                <c:formatCode>#\ ##0.00</c:formatCode>
                <c:ptCount val="5"/>
                <c:pt idx="0">
                  <c:v>2030000</c:v>
                </c:pt>
                <c:pt idx="1">
                  <c:v>1883000</c:v>
                </c:pt>
                <c:pt idx="2">
                  <c:v>938000</c:v>
                </c:pt>
                <c:pt idx="3">
                  <c:v>4658200</c:v>
                </c:pt>
                <c:pt idx="4">
                  <c:v>32300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8F-4E7D-9841-9B0D427BE993}"/>
            </c:ext>
          </c:extLst>
        </c:ser>
        <c:ser>
          <c:idx val="1"/>
          <c:order val="1"/>
          <c:tx>
            <c:strRef>
              <c:f>'Налоговое доходы'!$C$1</c:f>
              <c:strCache>
                <c:ptCount val="1"/>
                <c:pt idx="0">
                  <c:v>2024 год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3 400 000,00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48F-4E7D-9841-9B0D427BE9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2</a:t>
                    </a:r>
                    <a:r>
                      <a:rPr lang="ru-RU" baseline="0"/>
                      <a:t> 100 0</a:t>
                    </a:r>
                    <a:r>
                      <a:rPr lang="ru-RU"/>
                      <a:t>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48F-4E7D-9841-9B0D427BE993}"/>
                </c:ext>
              </c:extLst>
            </c:dLbl>
            <c:dLbl>
              <c:idx val="2"/>
              <c:layout>
                <c:manualLayout>
                  <c:x val="3.1544400699912503E-2"/>
                  <c:y val="1.585151617819369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1 004 000,00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48F-4E7D-9841-9B0D427BE9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4 230</a:t>
                    </a:r>
                    <a:r>
                      <a:rPr lang="ru-RU" baseline="0"/>
                      <a:t> 300,00</a:t>
                    </a:r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48F-4E7D-9841-9B0D427BE99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/>
                      <a:t>5 200,00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48F-4E7D-9841-9B0D427BE993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'Налоговое доходы'!$A$2:$A$6</c:f>
              <c:strCache>
                <c:ptCount val="5"/>
                <c:pt idx="0">
                  <c:v>Налог  на  доходы    физических 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'Налоговое доходы'!$C$2:$C$6</c:f>
              <c:numCache>
                <c:formatCode>#\ ##0.00</c:formatCode>
                <c:ptCount val="5"/>
                <c:pt idx="0">
                  <c:v>1767300</c:v>
                </c:pt>
                <c:pt idx="1">
                  <c:v>1817200</c:v>
                </c:pt>
                <c:pt idx="2">
                  <c:v>945000</c:v>
                </c:pt>
                <c:pt idx="3">
                  <c:v>4313400</c:v>
                </c:pt>
                <c:pt idx="4">
                  <c:v>33600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8F-4E7D-9841-9B0D427BE993}"/>
            </c:ext>
          </c:extLst>
        </c:ser>
        <c:ser>
          <c:idx val="2"/>
          <c:order val="2"/>
          <c:tx>
            <c:strRef>
              <c:f>'Налоговое доходы'!$D$1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3</a:t>
                    </a:r>
                    <a:r>
                      <a:rPr lang="ru-RU" baseline="0"/>
                      <a:t> 500 0</a:t>
                    </a:r>
                    <a:r>
                      <a:rPr lang="ru-RU"/>
                      <a:t>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248F-4E7D-9841-9B0D427BE9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2 200 000,00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48F-4E7D-9841-9B0D427BE9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1 004 000,00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248F-4E7D-9841-9B0D427BE993}"/>
                </c:ext>
              </c:extLst>
            </c:dLbl>
            <c:dLbl>
              <c:idx val="3"/>
              <c:layout>
                <c:manualLayout>
                  <c:x val="1.6666666666666701E-2"/>
                  <c:y val="2.488971723958342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4 399 500,00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48F-4E7D-9841-9B0D427BE99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/>
                      <a:t>5 200,00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248F-4E7D-9841-9B0D427BE993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'Налоговое доходы'!$A$2:$A$6</c:f>
              <c:strCache>
                <c:ptCount val="5"/>
                <c:pt idx="0">
                  <c:v>Налог  на  доходы    физических 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'Налоговое доходы'!$D$2:$D$6</c:f>
              <c:numCache>
                <c:formatCode>#\ ##0.00</c:formatCode>
                <c:ptCount val="5"/>
                <c:pt idx="0">
                  <c:v>1925900</c:v>
                </c:pt>
                <c:pt idx="1">
                  <c:v>1889900</c:v>
                </c:pt>
                <c:pt idx="2">
                  <c:v>992000</c:v>
                </c:pt>
                <c:pt idx="3">
                  <c:v>4313400</c:v>
                </c:pt>
                <c:pt idx="4">
                  <c:v>34900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8F-4E7D-9841-9B0D427BE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776384"/>
        <c:axId val="161777920"/>
      </c:barChart>
      <c:catAx>
        <c:axId val="161776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1777920"/>
        <c:crosses val="autoZero"/>
        <c:auto val="1"/>
        <c:lblAlgn val="ctr"/>
        <c:lblOffset val="100"/>
        <c:noMultiLvlLbl val="0"/>
      </c:catAx>
      <c:valAx>
        <c:axId val="16177792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6177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81553367061347"/>
          <c:y val="5.4563492063492113E-2"/>
          <c:w val="0.70618446632938781"/>
          <c:h val="0.890873015873016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'Неналоговые доходы'!$B$1</c:f>
              <c:strCache>
                <c:ptCount val="1"/>
                <c:pt idx="0">
                  <c:v>2023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105 600,00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CEC-4914-A69E-64DED95EB50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16 900,00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CEC-4914-A69E-64DED95EB50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10 400,00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CEC-4914-A69E-64DED95EB502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'Неналоговые доходы'!$A$2:$A$4</c:f>
              <c:strCache>
                <c:ptCount val="3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Доходы от оказания платных услуг(работ)  и компенсации затрат государства</c:v>
                </c:pt>
                <c:pt idx="2">
                  <c:v>Штрафы, санкции, возмещение ущерба</c:v>
                </c:pt>
              </c:strCache>
            </c:strRef>
          </c:cat>
          <c:val>
            <c:numRef>
              <c:f>'Неналоговые доходы'!$B$2:$B$4</c:f>
              <c:numCache>
                <c:formatCode>#\ ##0.00</c:formatCode>
                <c:ptCount val="3"/>
                <c:pt idx="0">
                  <c:v>1100</c:v>
                </c:pt>
                <c:pt idx="1">
                  <c:v>13400</c:v>
                </c:pt>
                <c:pt idx="2">
                  <c:v>47700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EC-4914-A69E-64DED95EB502}"/>
            </c:ext>
          </c:extLst>
        </c:ser>
        <c:ser>
          <c:idx val="1"/>
          <c:order val="1"/>
          <c:tx>
            <c:strRef>
              <c:f>'Неналоговые доходы'!$C$1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16 900,00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CEC-4914-A69E-64DED95EB50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10</a:t>
                    </a:r>
                    <a:r>
                      <a:rPr lang="ru-RU" baseline="0"/>
                      <a:t> 4</a:t>
                    </a:r>
                    <a:r>
                      <a:rPr lang="ru-RU"/>
                      <a:t>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CEC-4914-A69E-64DED95EB502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'Неналоговые доходы'!$A$2:$A$4</c:f>
              <c:strCache>
                <c:ptCount val="3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Доходы от оказания платных услуг(работ)  и компенсации затрат государства</c:v>
                </c:pt>
                <c:pt idx="2">
                  <c:v>Штрафы, санкции, возмещение ущерба</c:v>
                </c:pt>
              </c:strCache>
            </c:strRef>
          </c:cat>
          <c:val>
            <c:numRef>
              <c:f>'Неналоговые доходы'!$C$2:$C$4</c:f>
              <c:numCache>
                <c:formatCode>#\ ##0.00</c:formatCode>
                <c:ptCount val="3"/>
                <c:pt idx="0">
                  <c:v>1100</c:v>
                </c:pt>
                <c:pt idx="1">
                  <c:v>13400</c:v>
                </c:pt>
                <c:pt idx="2">
                  <c:v>46800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EC-4914-A69E-64DED95EB502}"/>
            </c:ext>
          </c:extLst>
        </c:ser>
        <c:ser>
          <c:idx val="2"/>
          <c:order val="2"/>
          <c:tx>
            <c:strRef>
              <c:f>'Неналоговые доходы'!$D$1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16 900,00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CEC-4914-A69E-64DED95EB50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10 400,00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CEC-4914-A69E-64DED95EB502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'Неналоговые доходы'!$A$2:$A$4</c:f>
              <c:strCache>
                <c:ptCount val="3"/>
                <c:pt idx="0">
                  <c:v>Доходы от использования имущества, находящегося  в государственной и муниципальной собственности</c:v>
                </c:pt>
                <c:pt idx="1">
                  <c:v>Доходы от оказания платных услуг(работ)  и компенсации затрат государства</c:v>
                </c:pt>
                <c:pt idx="2">
                  <c:v>Штрафы, санкции, возмещение ущерба</c:v>
                </c:pt>
              </c:strCache>
            </c:strRef>
          </c:cat>
          <c:val>
            <c:numRef>
              <c:f>'Неналоговые доходы'!$D$2:$D$4</c:f>
              <c:numCache>
                <c:formatCode>#\ ##0.00</c:formatCode>
                <c:ptCount val="3"/>
                <c:pt idx="0">
                  <c:v>1100</c:v>
                </c:pt>
                <c:pt idx="1">
                  <c:v>13400</c:v>
                </c:pt>
                <c:pt idx="2">
                  <c:v>46800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CEC-4914-A69E-64DED95EB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182464"/>
        <c:axId val="117184000"/>
      </c:barChart>
      <c:catAx>
        <c:axId val="117182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184000"/>
        <c:crosses val="autoZero"/>
        <c:auto val="1"/>
        <c:lblAlgn val="ctr"/>
        <c:lblOffset val="100"/>
        <c:noMultiLvlLbl val="0"/>
      </c:catAx>
      <c:valAx>
        <c:axId val="117184000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1718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Межбюджетные транферты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9850600</c:v>
                </c:pt>
                <c:pt idx="1">
                  <c:v>401000</c:v>
                </c:pt>
                <c:pt idx="2">
                  <c:v>743300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B-404D-80BC-7DB235CFFF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Межбюджетные транферты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6648200</c:v>
                </c:pt>
                <c:pt idx="1">
                  <c:v>437700</c:v>
                </c:pt>
                <c:pt idx="2">
                  <c:v>272800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5B-404D-80BC-7DB235CFFF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Межбюджетные транферты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7838300</c:v>
                </c:pt>
                <c:pt idx="1">
                  <c:v>200</c:v>
                </c:pt>
                <c:pt idx="2">
                  <c:v>272800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5B-404D-80BC-7DB235CFFF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17335168"/>
        <c:axId val="117336704"/>
      </c:barChart>
      <c:catAx>
        <c:axId val="11733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65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336704"/>
        <c:crosses val="autoZero"/>
        <c:auto val="1"/>
        <c:lblAlgn val="ctr"/>
        <c:lblOffset val="100"/>
        <c:noMultiLvlLbl val="0"/>
      </c:catAx>
      <c:valAx>
        <c:axId val="1173367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733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5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E2E69-2087-41EE-9644-ACD04CB0B7AE}" type="doc">
      <dgm:prSet loTypeId="urn:microsoft.com/office/officeart/2005/8/layout/hList6" loCatId="list" qsTypeId="urn:microsoft.com/office/officeart/2005/8/quickstyle/simple1#1" qsCatId="simple" csTypeId="urn:microsoft.com/office/officeart/2005/8/colors/accent0_3#1" csCatId="mainScheme" phldr="1"/>
      <dgm:spPr/>
      <dgm:t>
        <a:bodyPr/>
        <a:lstStyle/>
        <a:p>
          <a:endParaRPr lang="ru-RU"/>
        </a:p>
      </dgm:t>
    </dgm:pt>
    <dgm:pt modelId="{8387094B-0821-40A7-9087-18DC9B0AF99B}">
      <dgm:prSet phldrT="[Текст]" phldr="0"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gm:t>
    </dgm:pt>
    <dgm:pt modelId="{37B0B59D-3759-44C4-A70C-CFDA592D9C65}" type="parTrans" cxnId="{5ADA76A5-3418-4884-99C4-161517A05859}">
      <dgm:prSet/>
      <dgm:spPr/>
      <dgm:t>
        <a:bodyPr/>
        <a:lstStyle/>
        <a:p>
          <a:endParaRPr lang="ru-RU"/>
        </a:p>
      </dgm:t>
    </dgm:pt>
    <dgm:pt modelId="{7A713802-CDC0-4C7A-BFEC-B790BDE55FF3}" type="sibTrans" cxnId="{5ADA76A5-3418-4884-99C4-161517A05859}">
      <dgm:prSet/>
      <dgm:spPr/>
      <dgm:t>
        <a:bodyPr/>
        <a:lstStyle/>
        <a:p>
          <a:endParaRPr lang="ru-RU"/>
        </a:p>
      </dgm:t>
    </dgm:pt>
    <dgm:pt modelId="{EFC2888F-163F-4B5F-9F1C-59726615155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26124-67C6-48DF-84E4-120CC54E86A3}" type="parTrans" cxnId="{94E56720-BEE5-4800-BCC5-BEFDF18F2790}">
      <dgm:prSet/>
      <dgm:spPr/>
    </dgm:pt>
    <dgm:pt modelId="{CA3E42CC-F2BF-4812-A33A-BC9F15201A24}" type="sibTrans" cxnId="{94E56720-BEE5-4800-BCC5-BEFDF18F2790}">
      <dgm:prSet/>
      <dgm:spPr/>
    </dgm:pt>
    <dgm:pt modelId="{CE9EB056-9963-4CF8-A66D-0D6F0FDCFDB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BB6BC-78C9-421B-A454-6A5CD81612EA}" type="parTrans" cxnId="{A0F040E8-592D-478E-9627-1FAA43F07704}">
      <dgm:prSet/>
      <dgm:spPr/>
    </dgm:pt>
    <dgm:pt modelId="{B7CA1D17-1F05-434A-9E3E-1850F9137400}" type="sibTrans" cxnId="{A0F040E8-592D-478E-9627-1FAA43F07704}">
      <dgm:prSet/>
      <dgm:spPr/>
    </dgm:pt>
    <dgm:pt modelId="{4B57FDE0-F57B-40E5-814A-A8F57E8D432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Единый налог на вменный доход для отдельных видов деятельности, единый сельскохозяйственный налог,  патентная система налогообложения, налог взимаемый в связи с применением упрощенной системы налогообложения)</a:t>
          </a:r>
          <a:endParaRPr lang="ru-RU" sz="14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5632D-1CAD-47C9-8825-9F3C311C9599}" type="parTrans" cxnId="{F306A1F0-D780-4F47-9590-5A606182C2C7}">
      <dgm:prSet/>
      <dgm:spPr/>
    </dgm:pt>
    <dgm:pt modelId="{6AECF8A2-475E-4625-BE5E-9066F5F742C1}" type="sibTrans" cxnId="{F306A1F0-D780-4F47-9590-5A606182C2C7}">
      <dgm:prSet/>
      <dgm:spPr/>
    </dgm:pt>
    <dgm:pt modelId="{511D6824-9741-4CEE-841B-FF4A14D5530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  <a:endParaRPr lang="ru-RU" sz="14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F5983-C95C-4F10-8113-CAD68B8AF4DC}" type="parTrans" cxnId="{E56C7279-28EF-4AB6-97DB-7841B6E0FA15}">
      <dgm:prSet/>
      <dgm:spPr/>
    </dgm:pt>
    <dgm:pt modelId="{09DA900E-217B-4D83-9A43-DEC2BF14A573}" type="sibTrans" cxnId="{E56C7279-28EF-4AB6-97DB-7841B6E0FA15}">
      <dgm:prSet/>
      <dgm:spPr/>
    </dgm:pt>
    <dgm:pt modelId="{687A9CA5-187D-4E45-BD1E-DF9FD55718B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</dgm:t>
    </dgm:pt>
    <dgm:pt modelId="{E1854A90-7E96-4573-838D-BBC201739678}" type="parTrans" cxnId="{C114972B-FE35-4A6F-B703-3127792DD11E}">
      <dgm:prSet/>
      <dgm:spPr/>
    </dgm:pt>
    <dgm:pt modelId="{A8F7AE89-1A29-4203-8725-1C14CE46A493}" type="sibTrans" cxnId="{C114972B-FE35-4A6F-B703-3127792DD11E}">
      <dgm:prSet/>
      <dgm:spPr/>
    </dgm:pt>
    <dgm:pt modelId="{83596D20-542C-4C0C-A556-51CF9A79951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</a:p>
      </dgm:t>
    </dgm:pt>
    <dgm:pt modelId="{337C84B3-EDD1-436A-8205-71B2D9CA23DE}" type="parTrans" cxnId="{84AF3D17-6481-494A-888E-6F2B35CD88BA}">
      <dgm:prSet/>
      <dgm:spPr/>
    </dgm:pt>
    <dgm:pt modelId="{DE8E2DEC-9848-476C-B7A6-CED3060DCCF6}" type="sibTrans" cxnId="{84AF3D17-6481-494A-888E-6F2B35CD88BA}">
      <dgm:prSet/>
      <dgm:spPr/>
    </dgm:pt>
    <dgm:pt modelId="{937FC690-922B-40BF-AC43-84BC5C7EB47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по подакцизным товарам</a:t>
          </a:r>
        </a:p>
      </dgm:t>
    </dgm:pt>
    <dgm:pt modelId="{626730A8-369B-498D-8DC7-360F4A328872}" type="parTrans" cxnId="{B4E89D0E-E9AF-421B-AB7A-B0B6CE9EDAD2}">
      <dgm:prSet/>
      <dgm:spPr/>
    </dgm:pt>
    <dgm:pt modelId="{A0E4F2D1-244A-4BD4-9D1D-148EDB6A8FEE}" type="sibTrans" cxnId="{B4E89D0E-E9AF-421B-AB7A-B0B6CE9EDAD2}">
      <dgm:prSet/>
      <dgm:spPr/>
    </dgm:pt>
    <dgm:pt modelId="{34B41CA4-CBD1-473D-80EF-A97892770987}">
      <dgm:prSet phldrT="[Текст]"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gm:t>
    </dgm:pt>
    <dgm:pt modelId="{AEB08792-8298-4C9F-9BB8-9EFD7EBB790A}" type="parTrans" cxnId="{F945A8F7-C9B9-4E9C-9C52-9C02C8C88082}">
      <dgm:prSet/>
      <dgm:spPr/>
      <dgm:t>
        <a:bodyPr/>
        <a:lstStyle/>
        <a:p>
          <a:endParaRPr lang="ru-RU"/>
        </a:p>
      </dgm:t>
    </dgm:pt>
    <dgm:pt modelId="{3D78D9C9-8147-4164-966B-7AAFCB4D4BA8}" type="sibTrans" cxnId="{F945A8F7-C9B9-4E9C-9C52-9C02C8C88082}">
      <dgm:prSet/>
      <dgm:spPr/>
      <dgm:t>
        <a:bodyPr/>
        <a:lstStyle/>
        <a:p>
          <a:endParaRPr lang="ru-RU"/>
        </a:p>
      </dgm:t>
    </dgm:pt>
    <dgm:pt modelId="{38C29F7A-2CBA-4A56-B507-F64FB2C51BF9}">
      <dgm:prSet phldrT="[Текст]"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 муниципальной собственности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AB713-6387-4956-9FC5-3BDC616550FC}" type="parTrans" cxnId="{0884B734-554B-4AB9-879E-53F57CBAC50B}">
      <dgm:prSet/>
      <dgm:spPr/>
      <dgm:t>
        <a:bodyPr/>
        <a:lstStyle/>
        <a:p>
          <a:endParaRPr lang="ru-RU"/>
        </a:p>
      </dgm:t>
    </dgm:pt>
    <dgm:pt modelId="{28B6F34D-63AC-4B14-A140-BBCCCC3E9EEE}" type="sibTrans" cxnId="{0884B734-554B-4AB9-879E-53F57CBAC50B}">
      <dgm:prSet/>
      <dgm:spPr/>
      <dgm:t>
        <a:bodyPr/>
        <a:lstStyle/>
        <a:p>
          <a:endParaRPr lang="ru-RU"/>
        </a:p>
      </dgm:t>
    </dgm:pt>
    <dgm:pt modelId="{09443E86-DB93-48CF-988D-3152FCD80DCD}">
      <dgm:prSet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</a:t>
          </a:r>
        </a:p>
      </dgm:t>
    </dgm:pt>
    <dgm:pt modelId="{903A8A02-E82F-44B4-B3CF-B4E516F1A98B}" type="parTrans" cxnId="{6420C08C-A0A5-4480-9D41-D7D5BCFF92BE}">
      <dgm:prSet/>
      <dgm:spPr/>
      <dgm:t>
        <a:bodyPr/>
        <a:lstStyle/>
        <a:p>
          <a:endParaRPr lang="ru-RU"/>
        </a:p>
      </dgm:t>
    </dgm:pt>
    <dgm:pt modelId="{705DF914-2631-4F99-961B-9B4313F19EBD}" type="sibTrans" cxnId="{6420C08C-A0A5-4480-9D41-D7D5BCFF92BE}">
      <dgm:prSet/>
      <dgm:spPr/>
      <dgm:t>
        <a:bodyPr/>
        <a:lstStyle/>
        <a:p>
          <a:endParaRPr lang="ru-RU"/>
        </a:p>
      </dgm:t>
    </dgm:pt>
    <dgm:pt modelId="{F6CB2418-E9D4-4CA9-ADF2-619BF649B63A}">
      <dgm:prSet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муниципального имущества и земельных участков</a:t>
          </a:r>
        </a:p>
      </dgm:t>
    </dgm:pt>
    <dgm:pt modelId="{9DD6D47D-91DE-4E48-95A2-4D2939F1FCAE}" type="parTrans" cxnId="{1B200255-29FB-456B-8DC1-B00F3397B4DD}">
      <dgm:prSet/>
      <dgm:spPr/>
      <dgm:t>
        <a:bodyPr/>
        <a:lstStyle/>
        <a:p>
          <a:endParaRPr lang="ru-RU"/>
        </a:p>
      </dgm:t>
    </dgm:pt>
    <dgm:pt modelId="{B7E18E38-8C07-46EB-A80F-1AE6B9877327}" type="sibTrans" cxnId="{1B200255-29FB-456B-8DC1-B00F3397B4DD}">
      <dgm:prSet/>
      <dgm:spPr/>
      <dgm:t>
        <a:bodyPr/>
        <a:lstStyle/>
        <a:p>
          <a:endParaRPr lang="ru-RU"/>
        </a:p>
      </dgm:t>
    </dgm:pt>
    <dgm:pt modelId="{5556386C-FAA8-4FFC-8773-186436681780}">
      <dgm:prSet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</a:t>
          </a:r>
        </a:p>
      </dgm:t>
    </dgm:pt>
    <dgm:pt modelId="{AD5EB5FD-33B6-4C47-ABDC-6E1AE6ADE0EA}" type="parTrans" cxnId="{7A0D593C-87EC-4979-9E76-49F48861AC89}">
      <dgm:prSet/>
      <dgm:spPr/>
      <dgm:t>
        <a:bodyPr/>
        <a:lstStyle/>
        <a:p>
          <a:endParaRPr lang="ru-RU"/>
        </a:p>
      </dgm:t>
    </dgm:pt>
    <dgm:pt modelId="{56EE8B55-8EF9-4FE4-A5BA-1B67AFEF2945}" type="sibTrans" cxnId="{7A0D593C-87EC-4979-9E76-49F48861AC89}">
      <dgm:prSet/>
      <dgm:spPr/>
      <dgm:t>
        <a:bodyPr/>
        <a:lstStyle/>
        <a:p>
          <a:endParaRPr lang="ru-RU"/>
        </a:p>
      </dgm:t>
    </dgm:pt>
    <dgm:pt modelId="{AE6BD96A-4C07-4991-A07C-BDC428EF7339}">
      <dgm:prSet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</a:p>
      </dgm:t>
    </dgm:pt>
    <dgm:pt modelId="{B7230C9F-1C34-4603-B45A-1EF0A11F1327}" type="parTrans" cxnId="{869D12F5-093A-4BB2-9960-875BD4577EE0}">
      <dgm:prSet/>
      <dgm:spPr/>
      <dgm:t>
        <a:bodyPr/>
        <a:lstStyle/>
        <a:p>
          <a:endParaRPr lang="ru-RU"/>
        </a:p>
      </dgm:t>
    </dgm:pt>
    <dgm:pt modelId="{AE0DBB91-0BE5-4618-9BEA-9EF9C623807E}" type="sibTrans" cxnId="{869D12F5-093A-4BB2-9960-875BD4577EE0}">
      <dgm:prSet/>
      <dgm:spPr/>
      <dgm:t>
        <a:bodyPr/>
        <a:lstStyle/>
        <a:p>
          <a:endParaRPr lang="ru-RU"/>
        </a:p>
      </dgm:t>
    </dgm:pt>
    <dgm:pt modelId="{0EF301D7-0116-4EA1-8ACD-D0FC6E3F7578}">
      <dgm:prSet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/>
        <a:lstStyle/>
        <a:p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</a:p>
      </dgm:t>
    </dgm:pt>
    <dgm:pt modelId="{942CE7E6-4C4A-4DB7-95BB-9CA414740D0E}" type="parTrans" cxnId="{A5133DDD-4AAA-41B7-AA2F-9EF047C99799}">
      <dgm:prSet/>
      <dgm:spPr/>
      <dgm:t>
        <a:bodyPr/>
        <a:lstStyle/>
        <a:p>
          <a:endParaRPr lang="ru-RU"/>
        </a:p>
      </dgm:t>
    </dgm:pt>
    <dgm:pt modelId="{E29D8984-9454-4382-839A-4C9997F994CB}" type="sibTrans" cxnId="{A5133DDD-4AAA-41B7-AA2F-9EF047C99799}">
      <dgm:prSet/>
      <dgm:spPr/>
      <dgm:t>
        <a:bodyPr/>
        <a:lstStyle/>
        <a:p>
          <a:endParaRPr lang="ru-RU"/>
        </a:p>
      </dgm:t>
    </dgm:pt>
    <dgm:pt modelId="{D4D26846-B448-4201-95D3-6595007E692E}">
      <dgm:prSet phldrT="[Текст]" phldr="0" custT="1"/>
      <dgm:spPr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</dgm:t>
    </dgm:pt>
    <dgm:pt modelId="{01641001-9FE1-47C6-95A5-F9C075E218AB}" type="parTrans" cxnId="{7A628714-6792-4813-A6E1-57ABD8C9F9C8}">
      <dgm:prSet/>
      <dgm:spPr/>
      <dgm:t>
        <a:bodyPr/>
        <a:lstStyle/>
        <a:p>
          <a:endParaRPr lang="ru-RU"/>
        </a:p>
      </dgm:t>
    </dgm:pt>
    <dgm:pt modelId="{B6923140-E95A-4E07-966B-45739BDC7EF9}" type="sibTrans" cxnId="{7A628714-6792-4813-A6E1-57ABD8C9F9C8}">
      <dgm:prSet/>
      <dgm:spPr/>
      <dgm:t>
        <a:bodyPr/>
        <a:lstStyle/>
        <a:p>
          <a:endParaRPr lang="ru-RU"/>
        </a:p>
      </dgm:t>
    </dgm:pt>
    <dgm:pt modelId="{1219C055-B56C-4295-9987-4D39674D48C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исполнение собственных полномочий города</a:t>
          </a:r>
          <a:endParaRPr lang="ru-RU" sz="1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A6FDB-F73A-4642-90FF-72529E4ED325}" type="parTrans" cxnId="{4301C2AF-8A86-43A5-B542-27C9028BB5DF}">
      <dgm:prSet/>
      <dgm:spPr/>
    </dgm:pt>
    <dgm:pt modelId="{73F63D21-7822-45DA-BF86-D0C5E85BE4C2}" type="sibTrans" cxnId="{4301C2AF-8A86-43A5-B542-27C9028BB5DF}">
      <dgm:prSet/>
      <dgm:spPr/>
    </dgm:pt>
    <dgm:pt modelId="{DF3B63B8-0766-454A-B590-657776EA964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исполнение </a:t>
          </a:r>
          <a:r>
            <a:rPr lang="ru-RU" sz="1400" b="1" i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государственных полномочий</a:t>
          </a:r>
        </a:p>
      </dgm:t>
    </dgm:pt>
    <dgm:pt modelId="{2DB5658C-ED9E-4C33-B46C-0436C99C42EF}" type="parTrans" cxnId="{71546FCE-2F83-4F0E-87EB-DF51218225E2}">
      <dgm:prSet/>
      <dgm:spPr/>
    </dgm:pt>
    <dgm:pt modelId="{BBEC1687-879C-4587-AB06-1E2BE3656D5A}" type="sibTrans" cxnId="{71546FCE-2F83-4F0E-87EB-DF51218225E2}">
      <dgm:prSet/>
      <dgm:spPr/>
    </dgm:pt>
    <dgm:pt modelId="{914D2294-6D43-498E-9F7B-8563AA39FD90}" type="pres">
      <dgm:prSet presAssocID="{184E2E69-2087-41EE-9644-ACD04CB0B7AE}" presName="Name0" presStyleCnt="0">
        <dgm:presLayoutVars>
          <dgm:dir/>
          <dgm:resizeHandles val="exact"/>
        </dgm:presLayoutVars>
      </dgm:prSet>
      <dgm:spPr/>
    </dgm:pt>
    <dgm:pt modelId="{6E747E72-6043-420F-8CC2-CEB32AC48458}" type="pres">
      <dgm:prSet presAssocID="{8387094B-0821-40A7-9087-18DC9B0AF99B}" presName="node" presStyleLbl="node1" presStyleIdx="0" presStyleCnt="3">
        <dgm:presLayoutVars>
          <dgm:bulletEnabled val="1"/>
        </dgm:presLayoutVars>
      </dgm:prSet>
      <dgm:spPr/>
    </dgm:pt>
    <dgm:pt modelId="{C8AC7D1F-E35B-4D72-B81D-259936C9EA40}" type="pres">
      <dgm:prSet presAssocID="{7A713802-CDC0-4C7A-BFEC-B790BDE55FF3}" presName="sibTrans" presStyleCnt="0"/>
      <dgm:spPr/>
    </dgm:pt>
    <dgm:pt modelId="{542FD7B4-338F-470A-996A-D8E6DB27ABF1}" type="pres">
      <dgm:prSet presAssocID="{34B41CA4-CBD1-473D-80EF-A97892770987}" presName="node" presStyleLbl="node1" presStyleIdx="1" presStyleCnt="3">
        <dgm:presLayoutVars>
          <dgm:bulletEnabled val="1"/>
        </dgm:presLayoutVars>
      </dgm:prSet>
      <dgm:spPr/>
    </dgm:pt>
    <dgm:pt modelId="{8B9B0748-622B-4D10-996E-BF150BFA12B4}" type="pres">
      <dgm:prSet presAssocID="{3D78D9C9-8147-4164-966B-7AAFCB4D4BA8}" presName="sibTrans" presStyleCnt="0"/>
      <dgm:spPr/>
    </dgm:pt>
    <dgm:pt modelId="{D9E13F5B-C638-470C-AE60-D5ECF8BB28B0}" type="pres">
      <dgm:prSet presAssocID="{D4D26846-B448-4201-95D3-6595007E692E}" presName="node" presStyleLbl="node1" presStyleIdx="2" presStyleCnt="3" custScaleX="94164" custScaleY="95572">
        <dgm:presLayoutVars>
          <dgm:bulletEnabled val="1"/>
        </dgm:presLayoutVars>
      </dgm:prSet>
      <dgm:spPr/>
    </dgm:pt>
  </dgm:ptLst>
  <dgm:cxnLst>
    <dgm:cxn modelId="{B4E89D0E-E9AF-421B-AB7A-B0B6CE9EDAD2}" srcId="{8387094B-0821-40A7-9087-18DC9B0AF99B}" destId="{937FC690-922B-40BF-AC43-84BC5C7EB47C}" srcOrd="6" destOrd="0" parTransId="{626730A8-369B-498D-8DC7-360F4A328872}" sibTransId="{A0E4F2D1-244A-4BD4-9D1D-148EDB6A8FEE}"/>
    <dgm:cxn modelId="{7A628714-6792-4813-A6E1-57ABD8C9F9C8}" srcId="{184E2E69-2087-41EE-9644-ACD04CB0B7AE}" destId="{D4D26846-B448-4201-95D3-6595007E692E}" srcOrd="2" destOrd="0" parTransId="{01641001-9FE1-47C6-95A5-F9C075E218AB}" sibTransId="{B6923140-E95A-4E07-966B-45739BDC7EF9}"/>
    <dgm:cxn modelId="{84AF3D17-6481-494A-888E-6F2B35CD88BA}" srcId="{8387094B-0821-40A7-9087-18DC9B0AF99B}" destId="{83596D20-542C-4C0C-A556-51CF9A79951D}" srcOrd="5" destOrd="0" parTransId="{337C84B3-EDD1-436A-8205-71B2D9CA23DE}" sibTransId="{DE8E2DEC-9848-476C-B7A6-CED3060DCCF6}"/>
    <dgm:cxn modelId="{4E72781B-28DA-45C5-AC02-FCCBF378F979}" type="presOf" srcId="{511D6824-9741-4CEE-841B-FF4A14D55300}" destId="{6E747E72-6043-420F-8CC2-CEB32AC48458}" srcOrd="0" destOrd="4" presId="urn:microsoft.com/office/officeart/2005/8/layout/hList6"/>
    <dgm:cxn modelId="{94E56720-BEE5-4800-BCC5-BEFDF18F2790}" srcId="{8387094B-0821-40A7-9087-18DC9B0AF99B}" destId="{EFC2888F-163F-4B5F-9F1C-597266151556}" srcOrd="0" destOrd="0" parTransId="{DA926124-67C6-48DF-84E4-120CC54E86A3}" sibTransId="{CA3E42CC-F2BF-4812-A33A-BC9F15201A24}"/>
    <dgm:cxn modelId="{42363E27-A6A9-4837-B5BC-46ABA310656F}" type="presOf" srcId="{1219C055-B56C-4295-9987-4D39674D48C0}" destId="{D9E13F5B-C638-470C-AE60-D5ECF8BB28B0}" srcOrd="0" destOrd="1" presId="urn:microsoft.com/office/officeart/2005/8/layout/hList6"/>
    <dgm:cxn modelId="{C114972B-FE35-4A6F-B703-3127792DD11E}" srcId="{8387094B-0821-40A7-9087-18DC9B0AF99B}" destId="{687A9CA5-187D-4E45-BD1E-DF9FD55718B6}" srcOrd="4" destOrd="0" parTransId="{E1854A90-7E96-4573-838D-BBC201739678}" sibTransId="{A8F7AE89-1A29-4203-8725-1C14CE46A493}"/>
    <dgm:cxn modelId="{0884B734-554B-4AB9-879E-53F57CBAC50B}" srcId="{34B41CA4-CBD1-473D-80EF-A97892770987}" destId="{38C29F7A-2CBA-4A56-B507-F64FB2C51BF9}" srcOrd="0" destOrd="0" parTransId="{4BAAB713-6387-4956-9FC5-3BDC616550FC}" sibTransId="{28B6F34D-63AC-4B14-A140-BBCCCC3E9EEE}"/>
    <dgm:cxn modelId="{7A0D593C-87EC-4979-9E76-49F48861AC89}" srcId="{34B41CA4-CBD1-473D-80EF-A97892770987}" destId="{5556386C-FAA8-4FFC-8773-186436681780}" srcOrd="3" destOrd="0" parTransId="{AD5EB5FD-33B6-4C47-ABDC-6E1AE6ADE0EA}" sibTransId="{56EE8B55-8EF9-4FE4-A5BA-1B67AFEF2945}"/>
    <dgm:cxn modelId="{0080093F-1FF3-49FC-905A-9DB96EB943FC}" type="presOf" srcId="{687A9CA5-187D-4E45-BD1E-DF9FD55718B6}" destId="{6E747E72-6043-420F-8CC2-CEB32AC48458}" srcOrd="0" destOrd="5" presId="urn:microsoft.com/office/officeart/2005/8/layout/hList6"/>
    <dgm:cxn modelId="{6CE1D540-B85E-4324-A83F-36F508210EFE}" type="presOf" srcId="{F6CB2418-E9D4-4CA9-ADF2-619BF649B63A}" destId="{542FD7B4-338F-470A-996A-D8E6DB27ABF1}" srcOrd="0" destOrd="3" presId="urn:microsoft.com/office/officeart/2005/8/layout/hList6"/>
    <dgm:cxn modelId="{998A7C61-BC20-432C-8552-391A88E9EAE4}" type="presOf" srcId="{83596D20-542C-4C0C-A556-51CF9A79951D}" destId="{6E747E72-6043-420F-8CC2-CEB32AC48458}" srcOrd="0" destOrd="6" presId="urn:microsoft.com/office/officeart/2005/8/layout/hList6"/>
    <dgm:cxn modelId="{1B200255-29FB-456B-8DC1-B00F3397B4DD}" srcId="{34B41CA4-CBD1-473D-80EF-A97892770987}" destId="{F6CB2418-E9D4-4CA9-ADF2-619BF649B63A}" srcOrd="2" destOrd="0" parTransId="{9DD6D47D-91DE-4E48-95A2-4D2939F1FCAE}" sibTransId="{B7E18E38-8C07-46EB-A80F-1AE6B9877327}"/>
    <dgm:cxn modelId="{F1C79F76-2250-40AF-9CED-BF18327C9172}" type="presOf" srcId="{5556386C-FAA8-4FFC-8773-186436681780}" destId="{542FD7B4-338F-470A-996A-D8E6DB27ABF1}" srcOrd="0" destOrd="4" presId="urn:microsoft.com/office/officeart/2005/8/layout/hList6"/>
    <dgm:cxn modelId="{E56C7279-28EF-4AB6-97DB-7841B6E0FA15}" srcId="{8387094B-0821-40A7-9087-18DC9B0AF99B}" destId="{511D6824-9741-4CEE-841B-FF4A14D55300}" srcOrd="3" destOrd="0" parTransId="{795F5983-C95C-4F10-8113-CAD68B8AF4DC}" sibTransId="{09DA900E-217B-4D83-9A43-DEC2BF14A573}"/>
    <dgm:cxn modelId="{6420C08C-A0A5-4480-9D41-D7D5BCFF92BE}" srcId="{34B41CA4-CBD1-473D-80EF-A97892770987}" destId="{09443E86-DB93-48CF-988D-3152FCD80DCD}" srcOrd="1" destOrd="0" parTransId="{903A8A02-E82F-44B4-B3CF-B4E516F1A98B}" sibTransId="{705DF914-2631-4F99-961B-9B4313F19EBD}"/>
    <dgm:cxn modelId="{D1C20494-E3A6-4353-BE7E-8950199E5D4F}" type="presOf" srcId="{D4D26846-B448-4201-95D3-6595007E692E}" destId="{D9E13F5B-C638-470C-AE60-D5ECF8BB28B0}" srcOrd="0" destOrd="0" presId="urn:microsoft.com/office/officeart/2005/8/layout/hList6"/>
    <dgm:cxn modelId="{5ADA76A5-3418-4884-99C4-161517A05859}" srcId="{184E2E69-2087-41EE-9644-ACD04CB0B7AE}" destId="{8387094B-0821-40A7-9087-18DC9B0AF99B}" srcOrd="0" destOrd="0" parTransId="{37B0B59D-3759-44C4-A70C-CFDA592D9C65}" sibTransId="{7A713802-CDC0-4C7A-BFEC-B790BDE55FF3}"/>
    <dgm:cxn modelId="{ED5F40AB-EF88-427D-9406-8DCBC14BDB86}" type="presOf" srcId="{8387094B-0821-40A7-9087-18DC9B0AF99B}" destId="{6E747E72-6043-420F-8CC2-CEB32AC48458}" srcOrd="0" destOrd="0" presId="urn:microsoft.com/office/officeart/2005/8/layout/hList6"/>
    <dgm:cxn modelId="{AE5651AB-1837-4F5E-8A41-85740FF7D5CA}" type="presOf" srcId="{AE6BD96A-4C07-4991-A07C-BDC428EF7339}" destId="{542FD7B4-338F-470A-996A-D8E6DB27ABF1}" srcOrd="0" destOrd="5" presId="urn:microsoft.com/office/officeart/2005/8/layout/hList6"/>
    <dgm:cxn modelId="{4301C2AF-8A86-43A5-B542-27C9028BB5DF}" srcId="{D4D26846-B448-4201-95D3-6595007E692E}" destId="{1219C055-B56C-4295-9987-4D39674D48C0}" srcOrd="0" destOrd="0" parTransId="{DBEA6FDB-F73A-4642-90FF-72529E4ED325}" sibTransId="{73F63D21-7822-45DA-BF86-D0C5E85BE4C2}"/>
    <dgm:cxn modelId="{0F4A5BB1-C908-48A4-A7F9-9C0CB668E270}" type="presOf" srcId="{EFC2888F-163F-4B5F-9F1C-597266151556}" destId="{6E747E72-6043-420F-8CC2-CEB32AC48458}" srcOrd="0" destOrd="1" presId="urn:microsoft.com/office/officeart/2005/8/layout/hList6"/>
    <dgm:cxn modelId="{71AC5FB7-E7B0-41B1-8503-E12FF21BFD32}" type="presOf" srcId="{34B41CA4-CBD1-473D-80EF-A97892770987}" destId="{542FD7B4-338F-470A-996A-D8E6DB27ABF1}" srcOrd="0" destOrd="0" presId="urn:microsoft.com/office/officeart/2005/8/layout/hList6"/>
    <dgm:cxn modelId="{C85348B9-7863-49E2-944B-BC37C8947411}" type="presOf" srcId="{09443E86-DB93-48CF-988D-3152FCD80DCD}" destId="{542FD7B4-338F-470A-996A-D8E6DB27ABF1}" srcOrd="0" destOrd="2" presId="urn:microsoft.com/office/officeart/2005/8/layout/hList6"/>
    <dgm:cxn modelId="{4CDDD1C4-1323-4329-9003-EB66E7AB988F}" type="presOf" srcId="{4B57FDE0-F57B-40E5-814A-A8F57E8D432B}" destId="{6E747E72-6043-420F-8CC2-CEB32AC48458}" srcOrd="0" destOrd="3" presId="urn:microsoft.com/office/officeart/2005/8/layout/hList6"/>
    <dgm:cxn modelId="{74F5AEC8-A678-4840-8512-F5E630116673}" type="presOf" srcId="{CE9EB056-9963-4CF8-A66D-0D6F0FDCFDB6}" destId="{6E747E72-6043-420F-8CC2-CEB32AC48458}" srcOrd="0" destOrd="2" presId="urn:microsoft.com/office/officeart/2005/8/layout/hList6"/>
    <dgm:cxn modelId="{71546FCE-2F83-4F0E-87EB-DF51218225E2}" srcId="{D4D26846-B448-4201-95D3-6595007E692E}" destId="{DF3B63B8-0766-454A-B590-657776EA964A}" srcOrd="1" destOrd="0" parTransId="{2DB5658C-ED9E-4C33-B46C-0436C99C42EF}" sibTransId="{BBEC1687-879C-4587-AB06-1E2BE3656D5A}"/>
    <dgm:cxn modelId="{301CECD2-514E-4DB8-AB58-44C6325227AC}" type="presOf" srcId="{0EF301D7-0116-4EA1-8ACD-D0FC6E3F7578}" destId="{542FD7B4-338F-470A-996A-D8E6DB27ABF1}" srcOrd="0" destOrd="6" presId="urn:microsoft.com/office/officeart/2005/8/layout/hList6"/>
    <dgm:cxn modelId="{A5133DDD-4AAA-41B7-AA2F-9EF047C99799}" srcId="{34B41CA4-CBD1-473D-80EF-A97892770987}" destId="{0EF301D7-0116-4EA1-8ACD-D0FC6E3F7578}" srcOrd="5" destOrd="0" parTransId="{942CE7E6-4C4A-4DB7-95BB-9CA414740D0E}" sibTransId="{E29D8984-9454-4382-839A-4C9997F994CB}"/>
    <dgm:cxn modelId="{A0F040E8-592D-478E-9627-1FAA43F07704}" srcId="{8387094B-0821-40A7-9087-18DC9B0AF99B}" destId="{CE9EB056-9963-4CF8-A66D-0D6F0FDCFDB6}" srcOrd="1" destOrd="0" parTransId="{1B0BB6BC-78C9-421B-A454-6A5CD81612EA}" sibTransId="{B7CA1D17-1F05-434A-9E3E-1850F9137400}"/>
    <dgm:cxn modelId="{671B23E9-8844-496F-9114-CFB6DF8F4006}" type="presOf" srcId="{DF3B63B8-0766-454A-B590-657776EA964A}" destId="{D9E13F5B-C638-470C-AE60-D5ECF8BB28B0}" srcOrd="0" destOrd="2" presId="urn:microsoft.com/office/officeart/2005/8/layout/hList6"/>
    <dgm:cxn modelId="{DA04CDEC-0399-4BFC-9599-DE37955BFD78}" type="presOf" srcId="{184E2E69-2087-41EE-9644-ACD04CB0B7AE}" destId="{914D2294-6D43-498E-9F7B-8563AA39FD90}" srcOrd="0" destOrd="0" presId="urn:microsoft.com/office/officeart/2005/8/layout/hList6"/>
    <dgm:cxn modelId="{F306A1F0-D780-4F47-9590-5A606182C2C7}" srcId="{8387094B-0821-40A7-9087-18DC9B0AF99B}" destId="{4B57FDE0-F57B-40E5-814A-A8F57E8D432B}" srcOrd="2" destOrd="0" parTransId="{77D5632D-1CAD-47C9-8825-9F3C311C9599}" sibTransId="{6AECF8A2-475E-4625-BE5E-9066F5F742C1}"/>
    <dgm:cxn modelId="{D9CD61F2-BF73-4875-A266-1F3096414144}" type="presOf" srcId="{38C29F7A-2CBA-4A56-B507-F64FB2C51BF9}" destId="{542FD7B4-338F-470A-996A-D8E6DB27ABF1}" srcOrd="0" destOrd="1" presId="urn:microsoft.com/office/officeart/2005/8/layout/hList6"/>
    <dgm:cxn modelId="{869D12F5-093A-4BB2-9960-875BD4577EE0}" srcId="{34B41CA4-CBD1-473D-80EF-A97892770987}" destId="{AE6BD96A-4C07-4991-A07C-BDC428EF7339}" srcOrd="4" destOrd="0" parTransId="{B7230C9F-1C34-4603-B45A-1EF0A11F1327}" sibTransId="{AE0DBB91-0BE5-4618-9BEA-9EF9C623807E}"/>
    <dgm:cxn modelId="{F945A8F7-C9B9-4E9C-9C52-9C02C8C88082}" srcId="{184E2E69-2087-41EE-9644-ACD04CB0B7AE}" destId="{34B41CA4-CBD1-473D-80EF-A97892770987}" srcOrd="1" destOrd="0" parTransId="{AEB08792-8298-4C9F-9BB8-9EFD7EBB790A}" sibTransId="{3D78D9C9-8147-4164-966B-7AAFCB4D4BA8}"/>
    <dgm:cxn modelId="{7B1F46F8-F12A-4F08-9079-C68EE4ABDA8F}" type="presOf" srcId="{937FC690-922B-40BF-AC43-84BC5C7EB47C}" destId="{6E747E72-6043-420F-8CC2-CEB32AC48458}" srcOrd="0" destOrd="7" presId="urn:microsoft.com/office/officeart/2005/8/layout/hList6"/>
    <dgm:cxn modelId="{CF83F9B0-122C-4C12-9DA2-92D07839368A}" type="presParOf" srcId="{914D2294-6D43-498E-9F7B-8563AA39FD90}" destId="{6E747E72-6043-420F-8CC2-CEB32AC48458}" srcOrd="0" destOrd="0" presId="urn:microsoft.com/office/officeart/2005/8/layout/hList6"/>
    <dgm:cxn modelId="{88D9300C-CB6B-4D2A-94F7-EC12948994CC}" type="presParOf" srcId="{914D2294-6D43-498E-9F7B-8563AA39FD90}" destId="{C8AC7D1F-E35B-4D72-B81D-259936C9EA40}" srcOrd="1" destOrd="0" presId="urn:microsoft.com/office/officeart/2005/8/layout/hList6"/>
    <dgm:cxn modelId="{B203BB50-333F-47D5-B515-E031FD8ECBE9}" type="presParOf" srcId="{914D2294-6D43-498E-9F7B-8563AA39FD90}" destId="{542FD7B4-338F-470A-996A-D8E6DB27ABF1}" srcOrd="2" destOrd="0" presId="urn:microsoft.com/office/officeart/2005/8/layout/hList6"/>
    <dgm:cxn modelId="{A04623E2-F812-4887-8377-5C97B2003091}" type="presParOf" srcId="{914D2294-6D43-498E-9F7B-8563AA39FD90}" destId="{8B9B0748-622B-4D10-996E-BF150BFA12B4}" srcOrd="3" destOrd="0" presId="urn:microsoft.com/office/officeart/2005/8/layout/hList6"/>
    <dgm:cxn modelId="{BE753196-D590-4F87-93FA-44B55163B405}" type="presParOf" srcId="{914D2294-6D43-498E-9F7B-8563AA39FD90}" destId="{D9E13F5B-C638-470C-AE60-D5ECF8BB28B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47E72-6043-420F-8CC2-CEB32AC48458}">
      <dsp:nvSpPr>
        <dsp:cNvPr id="0" name=""/>
        <dsp:cNvSpPr/>
      </dsp:nvSpPr>
      <dsp:spPr>
        <a:xfrm rot="16200000">
          <a:off x="-1153312" y="1156291"/>
          <a:ext cx="5268310" cy="2955726"/>
        </a:xfrm>
        <a:prstGeom prst="flowChartManualOperation">
          <a:avLst/>
        </a:prstGeom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Единый налог на вменный доход для отдельных видов деятельности, единый сельскохозяйственный налог,  патентная система налогообложения, налог взимаемый в связи с применением упрощенной системы налогообложения)</a:t>
          </a:r>
          <a:endParaRPr lang="ru-RU" sz="14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  <a:endParaRPr lang="ru-RU" sz="14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Акцизы по подакцизным товарам</a:t>
          </a:r>
        </a:p>
      </dsp:txBody>
      <dsp:txXfrm rot="5400000">
        <a:off x="2980" y="1053661"/>
        <a:ext cx="2955726" cy="3160986"/>
      </dsp:txXfrm>
    </dsp:sp>
    <dsp:sp modelId="{542FD7B4-338F-470A-996A-D8E6DB27ABF1}">
      <dsp:nvSpPr>
        <dsp:cNvPr id="0" name=""/>
        <dsp:cNvSpPr/>
      </dsp:nvSpPr>
      <dsp:spPr>
        <a:xfrm rot="16200000">
          <a:off x="2024093" y="1156291"/>
          <a:ext cx="5268310" cy="2955726"/>
        </a:xfrm>
        <a:prstGeom prst="flowChartManualOperation">
          <a:avLst/>
        </a:prstGeom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 муниципальной собственности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муниципального имущества и земельных участков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</a:p>
      </dsp:txBody>
      <dsp:txXfrm rot="5400000">
        <a:off x="3180385" y="1053661"/>
        <a:ext cx="2955726" cy="3160986"/>
      </dsp:txXfrm>
    </dsp:sp>
    <dsp:sp modelId="{D9E13F5B-C638-470C-AE60-D5ECF8BB28B0}">
      <dsp:nvSpPr>
        <dsp:cNvPr id="0" name=""/>
        <dsp:cNvSpPr/>
      </dsp:nvSpPr>
      <dsp:spPr>
        <a:xfrm rot="16200000">
          <a:off x="5231891" y="1242539"/>
          <a:ext cx="5035029" cy="2783230"/>
        </a:xfrm>
        <a:prstGeom prst="flowChartManualOperation">
          <a:avLst/>
        </a:prstGeom>
        <a:gradFill rotWithShape="0">
          <a:gsLst>
            <a:gs pos="0">
              <a:srgbClr val="3399FF">
                <a:alpha val="71000"/>
              </a:srgbClr>
            </a:gs>
            <a:gs pos="100000">
              <a:srgbClr val="D190D8"/>
            </a:gs>
          </a:gsLst>
          <a:lin ang="2400000" scaled="0"/>
        </a:gra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исполнение собственных полномочий города</a:t>
          </a:r>
          <a:endParaRPr lang="ru-RU" sz="1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исполнение </a:t>
          </a:r>
          <a:r>
            <a:rPr lang="ru-RU" sz="1400" b="1" i="1" u="none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государственных полномочий</a:t>
          </a:r>
        </a:p>
      </dsp:txBody>
      <dsp:txXfrm rot="5400000">
        <a:off x="6357790" y="1123646"/>
        <a:ext cx="2783230" cy="3021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5DC0-3DDD-49D0-9FF7-4FF8ED5448EC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9CB00-F6C0-4D2A-80B6-BA26EA10A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5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570988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95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030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8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6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1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82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6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6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9CB00-F6C0-4D2A-80B6-BA26EA10A26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2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6B355-D4F5-4320-B2D6-985F7ECBEEC6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82F1-8A98-4A95-958A-58168BE87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овое поле 14"/>
          <p:cNvSpPr txBox="1"/>
          <p:nvPr/>
        </p:nvSpPr>
        <p:spPr>
          <a:xfrm>
            <a:off x="6708775" y="1062355"/>
            <a:ext cx="967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pic>
        <p:nvPicPr>
          <p:cNvPr id="5" name="Рисунок 4" descr="C:\Users\NADIA\Desktop\.Матвеева Н.Ю\Бюджет для граждан\i.jpg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6195" y="-635"/>
            <a:ext cx="4896485" cy="6887210"/>
          </a:xfrm>
          <a:custGeom>
            <a:avLst/>
            <a:gdLst>
              <a:gd name="connsiteX0" fmla="*/ 0 w 4593017"/>
              <a:gd name="connsiteY0" fmla="*/ 0 h 6858000"/>
              <a:gd name="connsiteX1" fmla="*/ 1711037 w 4593017"/>
              <a:gd name="connsiteY1" fmla="*/ 0 h 6858000"/>
              <a:gd name="connsiteX2" fmla="*/ 4206217 w 4593017"/>
              <a:gd name="connsiteY2" fmla="*/ 2495180 h 6858000"/>
              <a:gd name="connsiteX3" fmla="*/ 4206217 w 4593017"/>
              <a:gd name="connsiteY3" fmla="*/ 4362820 h 6858000"/>
              <a:gd name="connsiteX4" fmla="*/ 1711037 w 4593017"/>
              <a:gd name="connsiteY4" fmla="*/ 6858000 h 6858000"/>
              <a:gd name="connsiteX5" fmla="*/ 0 w 459301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017" h="6858000">
                <a:moveTo>
                  <a:pt x="0" y="0"/>
                </a:moveTo>
                <a:lnTo>
                  <a:pt x="1711037" y="0"/>
                </a:lnTo>
                <a:lnTo>
                  <a:pt x="4206217" y="2495180"/>
                </a:lnTo>
                <a:cubicBezTo>
                  <a:pt x="4721951" y="3010915"/>
                  <a:pt x="4721951" y="3847085"/>
                  <a:pt x="4206217" y="4362820"/>
                </a:cubicBezTo>
                <a:lnTo>
                  <a:pt x="17110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Скругленный прямоугольник 5"/>
          <p:cNvSpPr/>
          <p:nvPr/>
        </p:nvSpPr>
        <p:spPr>
          <a:xfrm rot="2700000">
            <a:off x="3714115" y="2649855"/>
            <a:ext cx="1866900" cy="1808480"/>
          </a:xfrm>
          <a:prstGeom prst="roundRect">
            <a:avLst/>
          </a:prstGeom>
          <a:gradFill>
            <a:gsLst>
              <a:gs pos="0">
                <a:srgbClr val="D190D8"/>
              </a:gs>
              <a:gs pos="100000">
                <a:srgbClr val="4081D0"/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8720" y="3148330"/>
            <a:ext cx="171767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sp>
        <p:nvSpPr>
          <p:cNvPr id="8" name="Крест 7"/>
          <p:cNvSpPr/>
          <p:nvPr/>
        </p:nvSpPr>
        <p:spPr>
          <a:xfrm>
            <a:off x="4211869" y="4725176"/>
            <a:ext cx="246817" cy="242057"/>
          </a:xfrm>
          <a:prstGeom prst="plus">
            <a:avLst>
              <a:gd name="adj" fmla="val 38686"/>
            </a:avLst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8100000">
            <a:off x="3748645" y="5053680"/>
            <a:ext cx="544569" cy="544570"/>
          </a:xfrm>
          <a:prstGeom prst="roundRect">
            <a:avLst/>
          </a:prstGeom>
          <a:gradFill>
            <a:gsLst>
              <a:gs pos="0">
                <a:srgbClr val="A32BDE">
                  <a:lumMod val="40000"/>
                  <a:lumOff val="60000"/>
                </a:srgbClr>
              </a:gs>
              <a:gs pos="100000">
                <a:srgbClr val="0E6AD1">
                  <a:lumMod val="60000"/>
                  <a:lumOff val="40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9"/>
          <p:cNvSpPr txBox="1"/>
          <p:nvPr/>
        </p:nvSpPr>
        <p:spPr>
          <a:xfrm>
            <a:off x="4500245" y="1523365"/>
            <a:ext cx="4643755" cy="1144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Neris Black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526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5262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Нижнепоповского сельского поселения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52625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3800" y="4017010"/>
            <a:ext cx="4140200" cy="2154555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Собрания депутатов Нижнепоповского сельского поселения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Нижнепоповского сельского поселения на 2025 год и плановый период 2026 и 2027 годов»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026150" y="5473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altLang="en-US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585585" y="536575"/>
            <a:ext cx="699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 </a:t>
            </a:r>
          </a:p>
        </p:txBody>
      </p:sp>
      <p:pic>
        <p:nvPicPr>
          <p:cNvPr id="17" name="Рисунок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080" y="404495"/>
            <a:ext cx="986155" cy="1003935"/>
          </a:xfrm>
          <a:prstGeom prst="bevel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7962900" cy="398780"/>
          </a:xfrm>
          <a:prstGeom prst="rect">
            <a:avLst/>
          </a:prstGeom>
          <a:solidFill>
            <a:srgbClr val="D8D2FC"/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Нижнепоповского сельского поселения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530238"/>
            <a:ext cx="8822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налоговых доходов бюджета Нижнепоповского сельского поселения в общей сумме налоговых и неналоговых доходов составляет 10 376 800,00 </a:t>
            </a:r>
            <a:r>
              <a:rPr lang="ru-RU" sz="1600" dirty="0">
                <a:latin typeface="Times New Roman"/>
                <a:ea typeface="Times New Roman"/>
              </a:rPr>
              <a:t>рублей. Рост налоговых доходов в сравнении с 2024 годом (с бюджетом в редакции решения  Собрания депутатов Нижнепоповского сельского поселения от 17.12.2024 № 108 решение Собрания депутатов Нижнепоповского сельского поселения от 28 декабря 2023 года № 74 «О бюджете Нижнепоповского сельского поселения Белокалитвинского района на 2024 год и на плановый период 2025 и 2026 годов»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в сумме  147 200,00 рублей.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974" y="2406661"/>
            <a:ext cx="411805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(руб.)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69737690"/>
              </p:ext>
            </p:extLst>
          </p:nvPr>
        </p:nvGraphicFramePr>
        <p:xfrm>
          <a:off x="0" y="2775993"/>
          <a:ext cx="9144000" cy="408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69" y="101564"/>
            <a:ext cx="8221980" cy="398780"/>
          </a:xfrm>
          <a:prstGeom prst="rect">
            <a:avLst/>
          </a:prstGeom>
          <a:solidFill>
            <a:srgbClr val="D8D2FC"/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Нижнепоповского сельского поселения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869" y="566573"/>
            <a:ext cx="899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kern="100" dirty="0">
                <a:latin typeface="Times New Roman"/>
                <a:ea typeface="Times New Roman"/>
              </a:rPr>
              <a:t>Объем неналоговых доходов, предусмотренных в проекте доходной части местного бюджета на 2025 год, оценивается в общей сумме 132 900,00 рублей.</a:t>
            </a:r>
          </a:p>
          <a:p>
            <a:pPr algn="just"/>
            <a:r>
              <a:rPr lang="ru-RU" kern="100" dirty="0">
                <a:latin typeface="Times New Roman"/>
                <a:ea typeface="Times New Roman"/>
              </a:rPr>
              <a:t>Расчет прогнозируемых поступлений произведен согласно, постановлению Администрации Белокалитвинского района от 25.01.2016 № 67 «Об утверждении Правил разработки и утверждения бюджетного прогноза Белокалитвинского района на долгосрочный период».</a:t>
            </a:r>
          </a:p>
          <a:p>
            <a:endParaRPr lang="ru-RU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352033" y="2387308"/>
            <a:ext cx="446449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 (руб.)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07050262"/>
              </p:ext>
            </p:extLst>
          </p:nvPr>
        </p:nvGraphicFramePr>
        <p:xfrm>
          <a:off x="51846" y="2747349"/>
          <a:ext cx="9092153" cy="407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NChernova\Desktop\EOQBRoDX0AEQq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21" y="620244"/>
            <a:ext cx="3563888" cy="25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NChernova\Desktop\46caa0f01c8c-u..product_42_42131_600d8785b06a1.fit.max.w.1000_xgxgxg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59718"/>
            <a:ext cx="4608512" cy="30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4626" y="91156"/>
            <a:ext cx="4320480" cy="338554"/>
          </a:xfrm>
          <a:prstGeom prst="rect">
            <a:avLst/>
          </a:prstGeom>
          <a:solidFill>
            <a:srgbClr val="D8D2FC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56744" y="3178025"/>
            <a:ext cx="4434018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 (руб.)</a:t>
            </a:r>
          </a:p>
        </p:txBody>
      </p:sp>
      <p:sp>
        <p:nvSpPr>
          <p:cNvPr id="6" name="Нашивка 5"/>
          <p:cNvSpPr/>
          <p:nvPr/>
        </p:nvSpPr>
        <p:spPr>
          <a:xfrm>
            <a:off x="899628" y="884292"/>
            <a:ext cx="360040" cy="36004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899994" y="1607655"/>
            <a:ext cx="360040" cy="36004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899670" y="2378836"/>
            <a:ext cx="360040" cy="36004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65605" y="650875"/>
            <a:ext cx="4101465" cy="581660"/>
          </a:xfrm>
          <a:prstGeom prst="flowChartAlternateProcess">
            <a:avLst/>
          </a:prstGeom>
          <a:gradFill flip="none" rotWithShape="1">
            <a:gsLst>
              <a:gs pos="0">
                <a:srgbClr val="C458DA">
                  <a:tint val="66000"/>
                  <a:satMod val="160000"/>
                </a:srgbClr>
              </a:gs>
              <a:gs pos="50000">
                <a:srgbClr val="C458DA">
                  <a:tint val="44500"/>
                  <a:satMod val="160000"/>
                </a:srgbClr>
              </a:gs>
              <a:gs pos="100000">
                <a:srgbClr val="C458D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ДОТАЦИИ-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без определения конкретных целей их использования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1722120" y="1381760"/>
            <a:ext cx="4047490" cy="811530"/>
          </a:xfrm>
          <a:prstGeom prst="flowChartAlternateProcess">
            <a:avLst/>
          </a:prstGeom>
          <a:gradFill flip="none" rotWithShape="1">
            <a:gsLst>
              <a:gs pos="0">
                <a:srgbClr val="C458DA">
                  <a:tint val="66000"/>
                  <a:satMod val="160000"/>
                </a:srgbClr>
              </a:gs>
              <a:gs pos="50000">
                <a:srgbClr val="C458DA">
                  <a:tint val="44500"/>
                  <a:satMod val="160000"/>
                </a:srgbClr>
              </a:gs>
              <a:gs pos="100000">
                <a:srgbClr val="C458D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-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финансирование полномочий, переданных другому уровню власти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1722755" y="2348865"/>
            <a:ext cx="4046855" cy="727075"/>
          </a:xfrm>
          <a:prstGeom prst="flowChartAlternateProcess">
            <a:avLst/>
          </a:prstGeom>
          <a:gradFill flip="none" rotWithShape="1">
            <a:gsLst>
              <a:gs pos="0">
                <a:srgbClr val="C458DA">
                  <a:tint val="66000"/>
                  <a:satMod val="160000"/>
                </a:srgbClr>
              </a:gs>
              <a:gs pos="50000">
                <a:srgbClr val="C458DA">
                  <a:tint val="44500"/>
                  <a:satMod val="160000"/>
                </a:srgbClr>
              </a:gs>
              <a:gs pos="100000">
                <a:srgbClr val="C458D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-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средства, предоставляются на условиях долевого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бюджетов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479448104"/>
              </p:ext>
            </p:extLst>
          </p:nvPr>
        </p:nvGraphicFramePr>
        <p:xfrm>
          <a:off x="3707904" y="3559718"/>
          <a:ext cx="5328592" cy="339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18900000">
            <a:off x="4399854" y="1588977"/>
            <a:ext cx="5427139" cy="5427139"/>
          </a:xfrm>
          <a:custGeom>
            <a:avLst/>
            <a:gdLst>
              <a:gd name="connsiteX0" fmla="*/ 5162205 w 5427139"/>
              <a:gd name="connsiteY0" fmla="*/ 264934 h 5427139"/>
              <a:gd name="connsiteX1" fmla="*/ 5427139 w 5427139"/>
              <a:gd name="connsiteY1" fmla="*/ 904541 h 5427139"/>
              <a:gd name="connsiteX2" fmla="*/ 5427139 w 5427139"/>
              <a:gd name="connsiteY2" fmla="*/ 2869091 h 5427139"/>
              <a:gd name="connsiteX3" fmla="*/ 2869091 w 5427139"/>
              <a:gd name="connsiteY3" fmla="*/ 5427139 h 5427139"/>
              <a:gd name="connsiteX4" fmla="*/ 1739677 w 5427139"/>
              <a:gd name="connsiteY4" fmla="*/ 5427139 h 5427139"/>
              <a:gd name="connsiteX5" fmla="*/ 0 w 5427139"/>
              <a:gd name="connsiteY5" fmla="*/ 3687462 h 5427139"/>
              <a:gd name="connsiteX6" fmla="*/ 0 w 5427139"/>
              <a:gd name="connsiteY6" fmla="*/ 904541 h 5427139"/>
              <a:gd name="connsiteX7" fmla="*/ 904541 w 5427139"/>
              <a:gd name="connsiteY7" fmla="*/ 0 h 5427139"/>
              <a:gd name="connsiteX8" fmla="*/ 4522598 w 5427139"/>
              <a:gd name="connsiteY8" fmla="*/ 0 h 5427139"/>
              <a:gd name="connsiteX9" fmla="*/ 5162205 w 5427139"/>
              <a:gd name="connsiteY9" fmla="*/ 264934 h 542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27139" h="5427139">
                <a:moveTo>
                  <a:pt x="5162205" y="264934"/>
                </a:moveTo>
                <a:cubicBezTo>
                  <a:pt x="5325895" y="428624"/>
                  <a:pt x="5427139" y="654759"/>
                  <a:pt x="5427139" y="904541"/>
                </a:cubicBezTo>
                <a:lnTo>
                  <a:pt x="5427139" y="2869091"/>
                </a:lnTo>
                <a:lnTo>
                  <a:pt x="2869091" y="5427139"/>
                </a:lnTo>
                <a:lnTo>
                  <a:pt x="1739677" y="5427139"/>
                </a:lnTo>
                <a:lnTo>
                  <a:pt x="0" y="3687462"/>
                </a:lnTo>
                <a:lnTo>
                  <a:pt x="0" y="904541"/>
                </a:lnTo>
                <a:cubicBezTo>
                  <a:pt x="0" y="404977"/>
                  <a:pt x="404977" y="0"/>
                  <a:pt x="904541" y="0"/>
                </a:cubicBezTo>
                <a:lnTo>
                  <a:pt x="4522598" y="0"/>
                </a:lnTo>
                <a:cubicBezTo>
                  <a:pt x="4772380" y="0"/>
                  <a:pt x="4998515" y="101244"/>
                  <a:pt x="5162205" y="264934"/>
                </a:cubicBezTo>
                <a:close/>
              </a:path>
            </a:pathLst>
          </a:custGeom>
          <a:solidFill>
            <a:srgbClr val="D8D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896" y="536466"/>
            <a:ext cx="903649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редельные объемы бюджетных ассигнований  проекта бюджета Нижнепоповского сельского поселения на 2025 год и плановый период 2026 и 2027 годов определены на основе следующих основных подходов:</a:t>
            </a:r>
          </a:p>
          <a:p>
            <a:pPr lvl="0" algn="just"/>
            <a:r>
              <a:rPr lang="ru-RU" sz="14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увеличения объемов в части повышения заработной платы отдельных категорий работников образования и работников учреждений культуры, обеспечив доведение показателей средней заработной платы, установленных на 2025 год, до среднемесячного дохода от трудовой деятельности по Ростовской области;</a:t>
            </a:r>
          </a:p>
          <a:p>
            <a:pPr lvl="0"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увеличения объемов бюджетных ассигнований на повышение оплаты труда по прочим категориям работникам бюджетной сферы и органов местного самоуправления с 01.10.2025 года на 4,5%, с 01.10.2026 года на 4%, с 01.10.2027 года на 4%;</a:t>
            </a:r>
          </a:p>
          <a:p>
            <a:pPr lvl="0"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увеличение объемов бюджетных ассигнований на повышение МРОТ в 2025 году на 8,5%;</a:t>
            </a:r>
          </a:p>
          <a:p>
            <a:pPr lvl="0"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увеличения объемов бюджетных ассигнований на оплату коммунальных услуг с учетом роста тарифов;</a:t>
            </a:r>
          </a:p>
          <a:p>
            <a:pPr lvl="0" algn="just"/>
            <a:r>
              <a:rPr lang="ru-RU" sz="14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увеличения расходов на закупки товаров, работ и услуг для муниципальных нужд с учетом индекса инфляции потребительских цен, установленного прогнозом социально-экономического развития НГО;</a:t>
            </a:r>
          </a:p>
          <a:p>
            <a:pPr lvl="0"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уменьшения объемов бюджетных ассигнований по расходным обязательствам разового характера:</a:t>
            </a:r>
          </a:p>
          <a:p>
            <a:pPr lvl="0" algn="just"/>
            <a:r>
              <a:rPr lang="ru-RU" sz="14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lvl="0" algn="just"/>
            <a:r>
              <a:rPr lang="ru-RU" sz="14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привлечения в 2025 году субсидий из бюджета Ростовской области на решение вопросов местного значения, специалистами администрации Нижнепоповского сельского поселения были направлены заявки в отраслевые министерства Правительства Ростовской области. Одним из условий предоставления субсидий муниципальным образованиям является наличие в местных бюджетах назначений на заявленные цели в размере 5,2% по расходам текущего характера. Под софинансирование с бюджетом Ростовской области в бюджете Нижнепоповского сельского поселения предусмотрено 5 300,00 рублей. </a:t>
            </a:r>
          </a:p>
          <a:p>
            <a:pPr lvl="0" algn="just"/>
            <a:r>
              <a:rPr lang="ru-RU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Доля "программных" расходов бюджета Нижнепоповского сельского поселения в 2025 году составляет 96,7% от общего объема расходов бюджета.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146" y="155571"/>
            <a:ext cx="892629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формированию проекта бюджета Нижнепоповского сельского поселения</a:t>
            </a:r>
          </a:p>
        </p:txBody>
      </p:sp>
      <p:pic>
        <p:nvPicPr>
          <p:cNvPr id="7" name="Рисунок 6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80" y="1052736"/>
            <a:ext cx="219705" cy="219705"/>
          </a:xfrm>
          <a:prstGeom prst="rect">
            <a:avLst/>
          </a:prstGeom>
        </p:spPr>
      </p:pic>
      <p:pic>
        <p:nvPicPr>
          <p:cNvPr id="8" name="Рисунок 7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14488"/>
            <a:ext cx="219705" cy="219705"/>
          </a:xfrm>
          <a:prstGeom prst="rect">
            <a:avLst/>
          </a:prstGeom>
        </p:spPr>
      </p:pic>
      <p:pic>
        <p:nvPicPr>
          <p:cNvPr id="9" name="Рисунок 8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22" y="2564904"/>
            <a:ext cx="219705" cy="219705"/>
          </a:xfrm>
          <a:prstGeom prst="rect">
            <a:avLst/>
          </a:prstGeom>
        </p:spPr>
      </p:pic>
      <p:pic>
        <p:nvPicPr>
          <p:cNvPr id="10" name="Рисунок 9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80" y="2784609"/>
            <a:ext cx="219705" cy="219705"/>
          </a:xfrm>
          <a:prstGeom prst="rect">
            <a:avLst/>
          </a:prstGeom>
        </p:spPr>
      </p:pic>
      <p:pic>
        <p:nvPicPr>
          <p:cNvPr id="11" name="Рисунок 10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286124"/>
            <a:ext cx="219705" cy="219705"/>
          </a:xfrm>
          <a:prstGeom prst="rect">
            <a:avLst/>
          </a:prstGeom>
        </p:spPr>
      </p:pic>
      <p:pic>
        <p:nvPicPr>
          <p:cNvPr id="12" name="Рисунок 11" descr="Отправлят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357430"/>
            <a:ext cx="219705" cy="2197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Chernova\Desktop\картинки\5903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46020"/>
            <a:ext cx="3915603" cy="26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143512"/>
            <a:ext cx="5592973" cy="1354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Нижнепоповского сельского поселения можно рассмотреть с разных сторон: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основных функций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видов расходов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государственных программ и непрограммных направлений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2974"/>
            <a:ext cx="8640960" cy="645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Нижнепоповского сельского поселения разрезе основных функций государственных органов (руб.)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42205"/>
              </p:ext>
            </p:extLst>
          </p:nvPr>
        </p:nvGraphicFramePr>
        <p:xfrm>
          <a:off x="35495" y="836713"/>
          <a:ext cx="8811844" cy="4306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1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71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2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74" marR="4374" marT="4374" marB="0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11 011 500,00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9 655 900,00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12 164 500,0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400 800,00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437 500,00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0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74" marR="4374" marT="4374" marB="0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83 400,00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5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2 670 100,00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2 414 900,00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2 456 200,00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0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374" marR="4374" marT="4374" marB="0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6 681 700,00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4 944 900,00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3 937 400,00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406 100,00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422 100,00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439 300,00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374" marR="4374" marT="4374" marB="0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201 000,00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201 000,00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6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374" marR="4374" marT="4374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</a:p>
                  </a:txBody>
                  <a:tcPr marL="4374" marR="4374" marT="437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5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21 504 600,00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18 126 600,00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19 248 400,00</a:t>
                      </a:r>
                    </a:p>
                  </a:txBody>
                  <a:tcPr marL="4374" marR="4374" marT="4374" marB="0" anchor="ctr"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Chernova\Desktop\5251-1024x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8536"/>
            <a:ext cx="3707904" cy="20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77985"/>
            <a:ext cx="7560840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Нижнепоповского сельского поселения по муниципальным программам и непрограммным направлениям деятельности (в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552553"/>
              </p:ext>
            </p:extLst>
          </p:nvPr>
        </p:nvGraphicFramePr>
        <p:xfrm>
          <a:off x="683568" y="692785"/>
          <a:ext cx="8426143" cy="4398972"/>
        </p:xfrm>
        <a:graphic>
          <a:graphicData uri="http://schemas.openxmlformats.org/drawingml/2006/table">
            <a:tbl>
              <a:tblPr/>
              <a:tblGrid>
                <a:gridCol w="4479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943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8111" marR="8111" marT="8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2025 год</a:t>
                      </a: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2026 год</a:t>
                      </a: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2027 год</a:t>
                      </a:r>
                    </a:p>
                  </a:txBody>
                  <a:tcPr marL="8111" marR="8111" marT="8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Благоутройство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2 107 100,00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2 338 300,00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2 379 100,00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Обеспечение качественными жилищно-коммунальными услугами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76 800,00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76 800,00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Комплексное развитие сельских территорий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23 198 500,00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Развитие культуры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6 681 700,00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4 944 900,00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3 937 400,00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Муниципальная политика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120 000,00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120 000,00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Обеспечение общественного порялка и профилактика правонарушений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Социальная поддержка граждан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406 100,00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422 100,00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439 300,00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Зашита населения и территории от ЧС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83 400,00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Развитие транспортной системы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Развитие физической культуры и спорта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4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Энергоэффективность и развитие энергетики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Охрана окружающей среды и рациональное природопользование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201 000,00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201 000,00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Управление муниципальными финансами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10 757 100,00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8 459 400,00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11 081 600,00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Непрограммные направления </a:t>
                      </a:r>
                    </a:p>
                  </a:txBody>
                  <a:tcPr marL="8111" marR="8111" marT="8111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485 200,00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1 543 800,00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</a:rPr>
                        <a:t>1 003 200,00</a:t>
                      </a:r>
                    </a:p>
                  </a:txBody>
                  <a:tcPr marL="8111" marR="8111" marT="81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 rot="5400000">
            <a:off x="6871691" y="4585691"/>
            <a:ext cx="260648" cy="4283969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" y="0"/>
            <a:ext cx="251520" cy="4283969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45447" y="594046"/>
            <a:ext cx="5062657" cy="3910612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93458"/>
            <a:ext cx="316835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23259" y="57316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8607" y="785794"/>
            <a:ext cx="3165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  <a:cs typeface="Calibri" panose="020F0502020204030204"/>
              </a:rPr>
              <a:t>Комплексное решение вопросов, связанных с организацией благоустройства, обеспечением чистоты и порядка; повышение качества жизни населения на территории Нижнепоповского сельского поселения.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  <a:cs typeface="Calibri" panose="020F0502020204030204"/>
              </a:rPr>
              <a:t>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2 107 100,00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30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2 338 300,00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81323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83968" y="1259635"/>
            <a:ext cx="130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2 379 100,00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6081" y="1989048"/>
            <a:ext cx="5062657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1. Организация взаимодействия между предприятиями, организациями и учреждениями при решении вопросов благоустройства территории поселения.</a:t>
            </a: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2. Приведение в качественное состояние элементов благоустройства.</a:t>
            </a: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3.Привлечение жителей к участию в решении проблем благоустройства.</a:t>
            </a: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4. Оздоровление санитарной экологической обстановки в поселении и на свободных территориях;</a:t>
            </a:r>
          </a:p>
          <a:p>
            <a:pPr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5.Организация прочих мероприятий по благоустройству в поселении.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" descr="C:\Users\NADIA\Desktop\.Матвеева Н.Ю\Бюджет для граждан\1336020231_detskaja-ploshhadka-kh.nizhnepopov.jpg1336020231_detskaja-ploshhadka-kh.nizhnepop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297" y="4220962"/>
            <a:ext cx="3214370" cy="2410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45447" y="594046"/>
            <a:ext cx="5062657" cy="5067202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9345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8607" y="1176085"/>
            <a:ext cx="3165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Реализация стратегической роли культуры как духовно- нравственного основания развития личности и общества через сохранение, эффективное использование и пополнение культурного потенциала </a:t>
            </a:r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</a:rPr>
              <a:t>Нижнепоповского сельского поселения</a:t>
            </a:r>
            <a:r>
              <a:rPr lang="ru-RU" sz="1600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6 681 700,00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4 944 900,00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81323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83968" y="1259635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3 937 400,00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5" y="2204864"/>
            <a:ext cx="5062657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45720">
              <a:buClr>
                <a:srgbClr val="F14124">
                  <a:lumMod val="75000"/>
                </a:srgbClr>
              </a:buClr>
            </a:pPr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1. Создание благоприятных условий для устойчивого развития сферы культуры Нижнепоповского сельского поселения.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2. Развитие театрального, музыкального, хореографического искусства.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3. Развитие  культурно-досуговой деятельности.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улучшение материально-технической базы учреждения культуры.</a:t>
            </a:r>
          </a:p>
          <a:p>
            <a:r>
              <a:rPr lang="ru-RU" sz="1600" dirty="0">
                <a:latin typeface="Times New Roman" panose="02020603050405020304"/>
                <a:ea typeface="Times New Roman" panose="02020603050405020304"/>
              </a:rPr>
              <a:t>4. Обеспечение условий для эффективного развития системы образования в сфере культуры и искусства. Выявление и поддержка талантливых детей и молодежи.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C:\Users\NChernova\Desktop\для сайта\202110251721210A_5770_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15084"/>
            <a:ext cx="3561928" cy="2450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067202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7734"/>
            <a:ext cx="363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качественными жилищно-коммунальными услугами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8607" y="1662166"/>
            <a:ext cx="3165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latin typeface="Times New Roman" panose="02020603050405020304" pitchFamily="18" charset="0"/>
              </a:rPr>
              <a:t>овышение качества и надежности предоставления жилищно-коммунальных услуг населению Нижнепоповского сельского поселения.</a:t>
            </a:r>
            <a:endParaRPr lang="ru-RU" sz="16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543 000,00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76 800,00 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81323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83968" y="1259635"/>
            <a:ext cx="130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76 800,00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935362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1. У</a:t>
            </a:r>
            <a:r>
              <a:rPr lang="ru-RU" sz="1600" dirty="0">
                <a:latin typeface="Times New Roman" panose="02020603050405020304" pitchFamily="18" charset="0"/>
              </a:rPr>
              <a:t>величение объема капитального ремонта многоквартирных домов для повышения их комфортности и </a:t>
            </a:r>
            <a:r>
              <a:rPr lang="ru-RU" sz="1600" dirty="0" err="1">
                <a:latin typeface="Times New Roman" panose="02020603050405020304" pitchFamily="18" charset="0"/>
              </a:rPr>
              <a:t>энергоэффективности</a:t>
            </a:r>
            <a:r>
              <a:rPr lang="ru-RU" sz="1600" dirty="0">
                <a:latin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эффективное управление многоквартирными домами.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Повышение эффективности, качества и надежности поставок коммунальных ресурсов.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3. Обеспечение населения питьевой водой,  соответствующей требованиям безопасности и безвредности, установленным санитарно-эпидемиологическими правилами.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4. Информирование населения о правах и обязанностях в жилищно-коммунальной сфере.</a:t>
            </a:r>
          </a:p>
          <a:p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 descr="жкх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90" y="3932555"/>
            <a:ext cx="3345180" cy="248602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9" y="1267565"/>
            <a:ext cx="29706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latin typeface="Times New Roman" panose="02020603050405020304" pitchFamily="18" charset="0"/>
              </a:rPr>
              <a:t>Развитие и совершенствование муниципального управления, повышение его эффективности.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Совершенствование организации муниципальной службы в  Нижнепоповском сельском поселении, повышение эффективности исполнения муниципальными служащими своих должностных обязанностей.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220 000,00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120 000,00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120 000,00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/>
            <a:r>
              <a:rPr lang="ru-RU" sz="1500" dirty="0">
                <a:latin typeface="Times New Roman" pitchFamily="18" charset="0"/>
                <a:ea typeface="Times New Roman" panose="02020603050405020304"/>
                <a:cs typeface="Times New Roman" pitchFamily="18" charset="0"/>
              </a:rPr>
              <a:t>1. С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овершенствование правовых и организационных основ местного самоуправления,</a:t>
            </a:r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муниципальной службы.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2. Повышение  эффективности деятельности  Администрации Нижнепоповского сельского поселения и муниципального управления.</a:t>
            </a:r>
          </a:p>
          <a:p>
            <a:pPr algn="l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3. Обеспечение дополнительного профессионального образования лиц, замещающих муниципальные должности, муниципальных служащих.</a:t>
            </a:r>
          </a:p>
          <a:p>
            <a:pPr algn="l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4. Повышение гражданской активности и заинтересованности населения в осуществлении местного самоуправления.</a:t>
            </a:r>
          </a:p>
          <a:p>
            <a:pPr algn="l"/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 Внедрение эффективных технологий и современных методов кадровой работы, направленных на повышение профессиональной компетентности муниципальных служащих, обеспечение условий для их результативной профессиональной служебной деятельности.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Chernova\Desktop\__2021-06-21__100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9" y="3402890"/>
            <a:ext cx="7812361" cy="34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0" y="0"/>
            <a:ext cx="647728" cy="4440327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Объект 2"/>
          <p:cNvSpPr>
            <a:spLocks noGrp="1"/>
          </p:cNvSpPr>
          <p:nvPr/>
        </p:nvSpPr>
        <p:spPr>
          <a:xfrm>
            <a:off x="827583" y="2430783"/>
            <a:ext cx="7992887" cy="19442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представленной презентации Вы можете ознакомиться с основными целями, задачами и приоритетными направлениям бюджетной и налоговой политики, планируемыми и достигнутыми результатами использования бюджетных ассигнований, а также с информацией о главных направлениях расходов бюджета, распределяемых в рамках муниципальных программ.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0697" y="147872"/>
            <a:ext cx="797941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Нижнепоповского сельского поселения!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3" y="912078"/>
            <a:ext cx="81369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презентация «Бюджет для граждан», разработанная сектором экономики и финансов к проекту решения Собрания депутатов Нижнепоповского сельского поселения «О бюджете Нижнепоповского сельского поселения на 2025 год и на плановый период 2026 и 2027 годов»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граждан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8" y="1267565"/>
            <a:ext cx="316539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>
                <a:latin typeface="Times New Roman" panose="02020603050405020304" pitchFamily="18" charset="0"/>
              </a:rPr>
              <a:t>Повышение качества жизни населения Нижнепоповского сельского поселения 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Создание условий для роста благосостояния граждан – получателей мер социальной поддержки.</a:t>
            </a:r>
          </a:p>
          <a:p>
            <a:pPr lvl="0" indent="0" algn="just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endParaRPr lang="ru-RU" b="1" u="sng" dirty="0">
              <a:latin typeface="Times New Roman" panose="02020603050405020304"/>
              <a:ea typeface="Times New Roman" panose="02020603050405020304"/>
              <a:cs typeface="Calibri" panose="020F0502020204030204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406 100,00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422 100,00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439 300,00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1. Исполнение обязательств Нижнепоповского сельского поселения по оказанию социальной поддержки отдельным категориям граждан, установленных федеральным и областным законодательством, нормативно-правовыми актами Белокалитвинского района и Нижнепоповского сельского поселения.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Обеспечение своевременной и в полном объеме выплаты государственной пенсии за выслугу лет лицам, замещавшим муниципальные должности и должности муниципальной службы.</a:t>
            </a:r>
          </a:p>
          <a:p>
            <a:pPr marL="45720" indent="0" algn="just">
              <a:spcAft>
                <a:spcPts val="0"/>
              </a:spcAft>
              <a:buNone/>
              <a:tabLst>
                <a:tab pos="111125" algn="l"/>
              </a:tabLs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соц.поддержк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280" y="4292600"/>
            <a:ext cx="3164205" cy="208978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00694" y="500042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 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8" y="1267565"/>
            <a:ext cx="3165393" cy="211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2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</a:p>
          <a:p>
            <a:pPr>
              <a:lnSpc>
                <a:spcPct val="102000"/>
              </a:lnSpc>
            </a:pPr>
            <a:r>
              <a:rPr lang="ru-RU" sz="1600" dirty="0">
                <a:latin typeface="Times New Roman" panose="02020603050405020304" pitchFamily="18" charset="0"/>
              </a:rPr>
              <a:t>1. Обеспечение долгосрочной сбалансированности и устойчивости местного бюджета.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Создание условий для эффективного управления муниципальными финансами.</a:t>
            </a:r>
          </a:p>
          <a:p>
            <a:pPr lvl="0" indent="0" algn="just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endParaRPr lang="ru-RU" b="1" u="sng" dirty="0">
              <a:latin typeface="Times New Roman" panose="02020603050405020304"/>
              <a:ea typeface="Times New Roman" panose="02020603050405020304"/>
              <a:cs typeface="Calibri" panose="020F0502020204030204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10 757 100,00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8 459 400,00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11 081 600,00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1. Создание условий для проведения эффективной бюджетной политики.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2.Совершенствование нормативного правового регулирования, методологического и информационного обеспечения бюджетного процесса.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3. Совершенствование системы распределения </a:t>
            </a:r>
            <a:br>
              <a:rPr lang="ru-RU" sz="1600" dirty="0">
                <a:latin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</a:rPr>
              <a:t>и перераспределения финансовых ресурсов.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4.Повышение качества организации бюджетного процесса на муниципальном уровне.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финанс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30" y="4364990"/>
            <a:ext cx="3075940" cy="208788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27069" y="61761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общественного порядка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8607" y="1785926"/>
            <a:ext cx="3165393" cy="132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2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Повышение общественной и личной безопасности на территории Нижнепоповского  сельского поселения.</a:t>
            </a:r>
            <a:endParaRPr lang="ru-RU" sz="16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20 000,00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20 000,00 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20 000,00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1. Создание благоприятной и максимально безопасной для населения обстановки в жилом секторе, на улицах и в других общественных местах поселения.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Обеспечение антитеррористической защищенности населения.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3. Сокращение спроса на наркотики и ограничение их доступности.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4. Снижение уровня коррупционных проявлений на территории Нижнепоповского сельского поселения.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5. Гармонизация межнациональных отношений.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обеспечение порядк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035" y="4149090"/>
            <a:ext cx="3164840" cy="234823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2112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8" y="1267565"/>
            <a:ext cx="3165393" cy="255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2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Минимизация социального и экономического ущерба, наносимого населению, экономике и природной среде, от чрезвычайных ситуаций природного и техногенного характера, пожаров </a:t>
            </a:r>
            <a:br>
              <a:rPr lang="ru-RU" sz="1600" dirty="0">
                <a:latin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</a:rPr>
              <a:t>и происшествий на водных объектах.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83 400,00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1. Обеспечение эффективного предупреждения и ликвидации чрезвычайных ситуаций природного и техногенного характера, пожаров и происшествий на водных объектах. 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Обучение населения действиям при чрезвычайных ситуациях, бытовых и природных пожарах.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3. Обеспечение и поддержание высокой готовности сил и средств  на территории Нижнепоповского сельского поселения к действиям по предназначению.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4. Поддержание в постоянной готовности  системы оповещения населения.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72189"/>
            <a:ext cx="3606136" cy="22705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6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483801" y="675406"/>
            <a:ext cx="5062657" cy="5777930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9625" y="-18145"/>
            <a:ext cx="363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и рациональное природопользование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3800" y="764704"/>
          <a:ext cx="495229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3808" y="1267565"/>
            <a:ext cx="3165393" cy="206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2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Повышение защищенности окружающей среды от антропогенного воздействия для обеспечения безопасности жизнедеятельности человека, рациональное использование и охрана природных ресурсов.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3801" y="1178963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1259635"/>
            <a:ext cx="144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201 000,00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76255" y="1178962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83768" y="12353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201 000,00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27374" y="1199666"/>
            <a:ext cx="667560" cy="635991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88538" y="1259635"/>
            <a:ext cx="147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201 000,00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446" y="2204864"/>
            <a:ext cx="4752920" cy="453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1. Снижение общей антропогенной нагрузки на окружающую среду и сохранение природных экосистем при осуществлении хозяйственной и иной деятельности.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2. Обеспечение сохранения зеленых насаждений Нижнепоповского сельского поселения, их охрана и защита.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3. Ликвидация несанкционированных свалок в границах Нижнепоповского сельского поселения.</a:t>
            </a:r>
          </a:p>
          <a:p>
            <a:r>
              <a:rPr lang="ru-RU" sz="1600" dirty="0">
                <a:latin typeface="Times New Roman" panose="02020603050405020304" pitchFamily="18" charset="0"/>
              </a:rPr>
              <a:t>4. Экологическое просвещение, организация системы экологического образования и информирования населения о состоянии окружающей среды, формирование экологической культуры.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4293096"/>
            <a:ext cx="3631631" cy="237487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37864" y="583327"/>
            <a:ext cx="440743" cy="3912005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63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69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DIA\Desktop\.Матвеева Н.Ю\Бюджет для граждан\фото для слайдов\20220630_104515.jpg20220630_1045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4450"/>
            <a:ext cx="4568508" cy="65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 rot="3880174">
            <a:off x="-187333" y="-1157498"/>
            <a:ext cx="3599544" cy="4772753"/>
          </a:xfrm>
          <a:custGeom>
            <a:avLst/>
            <a:gdLst>
              <a:gd name="connsiteX0" fmla="*/ 0 w 3599544"/>
              <a:gd name="connsiteY0" fmla="*/ 3318416 h 4772753"/>
              <a:gd name="connsiteX1" fmla="*/ 1570765 w 3599544"/>
              <a:gd name="connsiteY1" fmla="*/ 0 h 4772753"/>
              <a:gd name="connsiteX2" fmla="*/ 1662613 w 3599544"/>
              <a:gd name="connsiteY2" fmla="*/ 21049 h 4772753"/>
              <a:gd name="connsiteX3" fmla="*/ 1878581 w 3599544"/>
              <a:gd name="connsiteY3" fmla="*/ 110416 h 4772753"/>
              <a:gd name="connsiteX4" fmla="*/ 1961604 w 3599544"/>
              <a:gd name="connsiteY4" fmla="*/ 164851 h 4772753"/>
              <a:gd name="connsiteX5" fmla="*/ 1964264 w 3599544"/>
              <a:gd name="connsiteY5" fmla="*/ 166269 h 4772753"/>
              <a:gd name="connsiteX6" fmla="*/ 1966349 w 3599544"/>
              <a:gd name="connsiteY6" fmla="*/ 167963 h 4772753"/>
              <a:gd name="connsiteX7" fmla="*/ 2013015 w 3599544"/>
              <a:gd name="connsiteY7" fmla="*/ 198560 h 4772753"/>
              <a:gd name="connsiteX8" fmla="*/ 2068709 w 3599544"/>
              <a:gd name="connsiteY8" fmla="*/ 251106 h 4772753"/>
              <a:gd name="connsiteX9" fmla="*/ 2122169 w 3599544"/>
              <a:gd name="connsiteY9" fmla="*/ 294534 h 4772753"/>
              <a:gd name="connsiteX10" fmla="*/ 2148902 w 3599544"/>
              <a:gd name="connsiteY10" fmla="*/ 326773 h 4772753"/>
              <a:gd name="connsiteX11" fmla="*/ 2168092 w 3599544"/>
              <a:gd name="connsiteY11" fmla="*/ 344876 h 4772753"/>
              <a:gd name="connsiteX12" fmla="*/ 2191745 w 3599544"/>
              <a:gd name="connsiteY12" fmla="*/ 378435 h 4772753"/>
              <a:gd name="connsiteX13" fmla="*/ 2254226 w 3599544"/>
              <a:gd name="connsiteY13" fmla="*/ 453786 h 4772753"/>
              <a:gd name="connsiteX14" fmla="*/ 2283928 w 3599544"/>
              <a:gd name="connsiteY14" fmla="*/ 509231 h 4772753"/>
              <a:gd name="connsiteX15" fmla="*/ 2287274 w 3599544"/>
              <a:gd name="connsiteY15" fmla="*/ 513978 h 4772753"/>
              <a:gd name="connsiteX16" fmla="*/ 2291150 w 3599544"/>
              <a:gd name="connsiteY16" fmla="*/ 522713 h 4772753"/>
              <a:gd name="connsiteX17" fmla="*/ 2354906 w 3599544"/>
              <a:gd name="connsiteY17" fmla="*/ 641725 h 4772753"/>
              <a:gd name="connsiteX18" fmla="*/ 3519739 w 3599544"/>
              <a:gd name="connsiteY18" fmla="*/ 3464832 h 4772753"/>
              <a:gd name="connsiteX19" fmla="*/ 3543292 w 3599544"/>
              <a:gd name="connsiteY19" fmla="*/ 3543509 h 4772753"/>
              <a:gd name="connsiteX20" fmla="*/ 3559307 w 3599544"/>
              <a:gd name="connsiteY20" fmla="*/ 3585418 h 4772753"/>
              <a:gd name="connsiteX21" fmla="*/ 3563885 w 3599544"/>
              <a:gd name="connsiteY21" fmla="*/ 3612309 h 4772753"/>
              <a:gd name="connsiteX22" fmla="*/ 3580881 w 3599544"/>
              <a:gd name="connsiteY22" fmla="*/ 3669085 h 4772753"/>
              <a:gd name="connsiteX23" fmla="*/ 3589203 w 3599544"/>
              <a:gd name="connsiteY23" fmla="*/ 3760935 h 4772753"/>
              <a:gd name="connsiteX24" fmla="*/ 3594043 w 3599544"/>
              <a:gd name="connsiteY24" fmla="*/ 3789362 h 4772753"/>
              <a:gd name="connsiteX25" fmla="*/ 3593455 w 3599544"/>
              <a:gd name="connsiteY25" fmla="*/ 3807880 h 4772753"/>
              <a:gd name="connsiteX26" fmla="*/ 3599544 w 3599544"/>
              <a:gd name="connsiteY26" fmla="*/ 3875121 h 4772753"/>
              <a:gd name="connsiteX27" fmla="*/ 3587802 w 3599544"/>
              <a:gd name="connsiteY27" fmla="*/ 3985535 h 4772753"/>
              <a:gd name="connsiteX28" fmla="*/ 3587266 w 3599544"/>
              <a:gd name="connsiteY28" fmla="*/ 4002463 h 4772753"/>
              <a:gd name="connsiteX29" fmla="*/ 3584975 w 3599544"/>
              <a:gd name="connsiteY29" fmla="*/ 4012117 h 4772753"/>
              <a:gd name="connsiteX30" fmla="*/ 3578030 w 3599544"/>
              <a:gd name="connsiteY30" fmla="*/ 4077419 h 4772753"/>
              <a:gd name="connsiteX31" fmla="*/ 3540877 w 3599544"/>
              <a:gd name="connsiteY31" fmla="*/ 4198159 h 4772753"/>
              <a:gd name="connsiteX32" fmla="*/ 3538087 w 3599544"/>
              <a:gd name="connsiteY32" fmla="*/ 4209921 h 4772753"/>
              <a:gd name="connsiteX33" fmla="*/ 3535605 w 3599544"/>
              <a:gd name="connsiteY33" fmla="*/ 4215289 h 4772753"/>
              <a:gd name="connsiteX34" fmla="*/ 3518634 w 3599544"/>
              <a:gd name="connsiteY34" fmla="*/ 4270442 h 4772753"/>
              <a:gd name="connsiteX35" fmla="*/ 3453922 w 3599544"/>
              <a:gd name="connsiteY35" fmla="*/ 4391876 h 4772753"/>
              <a:gd name="connsiteX36" fmla="*/ 3451235 w 3599544"/>
              <a:gd name="connsiteY36" fmla="*/ 4397688 h 4772753"/>
              <a:gd name="connsiteX37" fmla="*/ 3449713 w 3599544"/>
              <a:gd name="connsiteY37" fmla="*/ 4399778 h 4772753"/>
              <a:gd name="connsiteX38" fmla="*/ 3423654 w 3599544"/>
              <a:gd name="connsiteY38" fmla="*/ 4448673 h 4772753"/>
              <a:gd name="connsiteX39" fmla="*/ 3295388 w 3599544"/>
              <a:gd name="connsiteY39" fmla="*/ 4606580 h 4772753"/>
              <a:gd name="connsiteX40" fmla="*/ 3185781 w 3599544"/>
              <a:gd name="connsiteY40" fmla="*/ 4697469 h 4772753"/>
              <a:gd name="connsiteX41" fmla="*/ 3183503 w 3599544"/>
              <a:gd name="connsiteY41" fmla="*/ 4699589 h 4772753"/>
              <a:gd name="connsiteX42" fmla="*/ 3182393 w 3599544"/>
              <a:gd name="connsiteY42" fmla="*/ 4700279 h 4772753"/>
              <a:gd name="connsiteX43" fmla="*/ 3136137 w 3599544"/>
              <a:gd name="connsiteY43" fmla="*/ 4738637 h 4772753"/>
              <a:gd name="connsiteX44" fmla="*/ 3072450 w 3599544"/>
              <a:gd name="connsiteY44" fmla="*/ 4772753 h 47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599544" h="4772753">
                <a:moveTo>
                  <a:pt x="0" y="3318416"/>
                </a:moveTo>
                <a:lnTo>
                  <a:pt x="1570765" y="0"/>
                </a:lnTo>
                <a:lnTo>
                  <a:pt x="1662613" y="21049"/>
                </a:lnTo>
                <a:cubicBezTo>
                  <a:pt x="1736682" y="42369"/>
                  <a:pt x="1809141" y="72097"/>
                  <a:pt x="1878581" y="110416"/>
                </a:cubicBezTo>
                <a:lnTo>
                  <a:pt x="1961604" y="164851"/>
                </a:lnTo>
                <a:lnTo>
                  <a:pt x="1964264" y="166269"/>
                </a:lnTo>
                <a:lnTo>
                  <a:pt x="1966349" y="167963"/>
                </a:lnTo>
                <a:lnTo>
                  <a:pt x="2013015" y="198560"/>
                </a:lnTo>
                <a:lnTo>
                  <a:pt x="2068709" y="251106"/>
                </a:lnTo>
                <a:lnTo>
                  <a:pt x="2122169" y="294534"/>
                </a:lnTo>
                <a:lnTo>
                  <a:pt x="2148902" y="326773"/>
                </a:lnTo>
                <a:lnTo>
                  <a:pt x="2168092" y="344876"/>
                </a:lnTo>
                <a:lnTo>
                  <a:pt x="2191745" y="378435"/>
                </a:lnTo>
                <a:lnTo>
                  <a:pt x="2254226" y="453786"/>
                </a:lnTo>
                <a:lnTo>
                  <a:pt x="2283928" y="509231"/>
                </a:lnTo>
                <a:lnTo>
                  <a:pt x="2287274" y="513978"/>
                </a:lnTo>
                <a:lnTo>
                  <a:pt x="2291150" y="522713"/>
                </a:lnTo>
                <a:lnTo>
                  <a:pt x="2354906" y="641725"/>
                </a:lnTo>
                <a:lnTo>
                  <a:pt x="3519739" y="3464832"/>
                </a:lnTo>
                <a:lnTo>
                  <a:pt x="3543292" y="3543509"/>
                </a:lnTo>
                <a:lnTo>
                  <a:pt x="3559307" y="3585418"/>
                </a:lnTo>
                <a:lnTo>
                  <a:pt x="3563885" y="3612309"/>
                </a:lnTo>
                <a:lnTo>
                  <a:pt x="3580881" y="3669085"/>
                </a:lnTo>
                <a:lnTo>
                  <a:pt x="3589203" y="3760935"/>
                </a:lnTo>
                <a:lnTo>
                  <a:pt x="3594043" y="3789362"/>
                </a:lnTo>
                <a:lnTo>
                  <a:pt x="3593455" y="3807880"/>
                </a:lnTo>
                <a:lnTo>
                  <a:pt x="3599544" y="3875121"/>
                </a:lnTo>
                <a:lnTo>
                  <a:pt x="3587802" y="3985535"/>
                </a:lnTo>
                <a:lnTo>
                  <a:pt x="3587266" y="4002463"/>
                </a:lnTo>
                <a:lnTo>
                  <a:pt x="3584975" y="4012117"/>
                </a:lnTo>
                <a:lnTo>
                  <a:pt x="3578030" y="4077419"/>
                </a:lnTo>
                <a:lnTo>
                  <a:pt x="3540877" y="4198159"/>
                </a:lnTo>
                <a:lnTo>
                  <a:pt x="3538087" y="4209921"/>
                </a:lnTo>
                <a:lnTo>
                  <a:pt x="3535605" y="4215289"/>
                </a:lnTo>
                <a:lnTo>
                  <a:pt x="3518634" y="4270442"/>
                </a:lnTo>
                <a:lnTo>
                  <a:pt x="3453922" y="4391876"/>
                </a:lnTo>
                <a:lnTo>
                  <a:pt x="3451235" y="4397688"/>
                </a:lnTo>
                <a:lnTo>
                  <a:pt x="3449713" y="4399778"/>
                </a:lnTo>
                <a:lnTo>
                  <a:pt x="3423654" y="4448673"/>
                </a:lnTo>
                <a:cubicBezTo>
                  <a:pt x="3386318" y="4505005"/>
                  <a:pt x="3343436" y="4557948"/>
                  <a:pt x="3295388" y="4606580"/>
                </a:cubicBezTo>
                <a:lnTo>
                  <a:pt x="3185781" y="4697469"/>
                </a:lnTo>
                <a:lnTo>
                  <a:pt x="3183503" y="4699589"/>
                </a:lnTo>
                <a:lnTo>
                  <a:pt x="3182393" y="4700279"/>
                </a:lnTo>
                <a:lnTo>
                  <a:pt x="3136137" y="4738637"/>
                </a:lnTo>
                <a:lnTo>
                  <a:pt x="3072450" y="4772753"/>
                </a:lnTo>
                <a:close/>
              </a:path>
            </a:pathLst>
          </a:custGeom>
          <a:gradFill>
            <a:gsLst>
              <a:gs pos="0">
                <a:srgbClr val="536FFB"/>
              </a:gs>
              <a:gs pos="100000">
                <a:srgbClr val="D190D8">
                  <a:alpha val="58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67545" y="1228878"/>
            <a:ext cx="3532952" cy="4517436"/>
          </a:xfrm>
          <a:prstGeom prst="actionButtonBlank">
            <a:avLst/>
          </a:prstGeom>
          <a:solidFill>
            <a:srgbClr val="F7F4F9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/>
          <p:nvPr/>
        </p:nvSpPr>
        <p:spPr>
          <a:xfrm rot="10800000" flipV="1">
            <a:off x="683895" y="1340485"/>
            <a:ext cx="3262630" cy="43205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экономики и финансов Администрации Нижнепоповского сельского поселения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347001, Ростовская область,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Белокалитвинский район,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х.Нижнепопов,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Первая, д 29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8(86383) 6-56-97</a:t>
            </a: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e-mail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 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sp04047@mail.ru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71934" y="928670"/>
            <a:ext cx="450138" cy="5658958"/>
          </a:xfrm>
          <a:prstGeom prst="roundRect">
            <a:avLst>
              <a:gd name="adj" fmla="val 29433"/>
            </a:avLst>
          </a:prstGeom>
          <a:gradFill>
            <a:gsLst>
              <a:gs pos="0">
                <a:srgbClr val="536FFB"/>
              </a:gs>
              <a:gs pos="100000">
                <a:srgbClr val="D190D8">
                  <a:alpha val="47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6722470" y="-1790431"/>
            <a:ext cx="647727" cy="4228591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027" name="Picture 3" descr="C:\Users\NChernova\Desktop\depositphotos_329887634-stock-illustration-woman-reading-a-newspaper-sit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0"/>
            <a:ext cx="2873480" cy="272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107504" y="1"/>
            <a:ext cx="4320480" cy="647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-4806" y="647729"/>
            <a:ext cx="4648243" cy="14239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</a:t>
            </a:r>
          </a:p>
          <a:p>
            <a:pPr marL="0" indent="0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3"/>
          <p:cNvSpPr>
            <a:spLocks noGrp="1"/>
          </p:cNvSpPr>
          <p:nvPr/>
        </p:nvSpPr>
        <p:spPr>
          <a:xfrm>
            <a:off x="4857752" y="2643182"/>
            <a:ext cx="4071966" cy="20002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pPr marL="0" indent="0">
              <a:buNone/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в целях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на решение вопросов местного значения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4805" y="2000240"/>
            <a:ext cx="47911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его расходами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принципов бюджетной системы Российской Федерации, означающий, что объем предусмотренных бюджетом расходов должен соответствовать суммарному объему доходов 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привлекаемые в бюджет для покрытия дефицита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4549676"/>
            <a:ext cx="435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в целях обеспечения исполнения отдельных государственных полномочий, переданных органам местного самоуправления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2644656"/>
            <a:ext cx="121450" cy="4213344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1263891" y="5045428"/>
            <a:ext cx="548680" cy="307646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026" name="Picture 2" descr="C:\Users\NChernova\Desktop\promo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21868"/>
            <a:ext cx="5940152" cy="29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5689"/>
            <a:ext cx="9144000" cy="923330"/>
          </a:xfrm>
          <a:prstGeom prst="rect">
            <a:avLst/>
          </a:prstGeom>
          <a:solidFill>
            <a:srgbClr val="D8D2FC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Нижнепоповского сельского поселения на 2025 год и плановый период 2026 и 2027 годы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1071546"/>
            <a:ext cx="8866824" cy="27084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/>
                <a:ea typeface="Times New Roman" panose="02020603050405020304"/>
              </a:rPr>
              <a:t>Прогноз социально-экономического развития Нижнепоповского сельского поселения разработан на основании итогов социально-экономического развития Нижнепоповского сельского поселения за 2024 год, оценки выполнения основных показателей в 2024 году.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Прогноз содержит перечень показателей, характеризующих достижение целей и среднесрочных приоритетов социально-экономического развития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Нижнепоповского сельского поселения с учетом решения основных социально-экономических проблем и повышения на этой основе качества и уровня жизни, обеспечения занятости населения, развитие производственного, а также трудового потенциала, с учетом существующих бюджетных и инфраструктурных ограничений.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071942"/>
            <a:ext cx="33292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прогнозе учтены тенденции социально-экономического развития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Нижнепоповского сельского поселения, приоритеты его дальнейшего развития, определенные муниципальными программами Нижнепоповского сельского поселения.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Chernova\Desktop\Image-2-1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32" y="4211913"/>
            <a:ext cx="4784804" cy="31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474897" y="5063657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7537" y="5102584"/>
            <a:ext cx="441452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оценки эффективности налоговых расходов, сохранение налоговых льгот для инвесторов.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392786" y="404664"/>
            <a:ext cx="8568952" cy="706755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Нижнепоповского сельского поселения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474897" y="1412774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1574548"/>
            <a:ext cx="7612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предпринимательской и инвестиционной активности хозяйствующих объектов;</a:t>
            </a:r>
          </a:p>
        </p:txBody>
      </p:sp>
      <p:sp>
        <p:nvSpPr>
          <p:cNvPr id="8" name="Овал 7"/>
          <p:cNvSpPr/>
          <p:nvPr/>
        </p:nvSpPr>
        <p:spPr>
          <a:xfrm>
            <a:off x="467727" y="2159538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560" y="2169642"/>
            <a:ext cx="793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стабильных поступлений платежей в бюджет с учетом роста собираемости и полноты принимаемых мер по взысканию просроченной дебиторской задолженности;</a:t>
            </a:r>
          </a:p>
        </p:txBody>
      </p:sp>
      <p:sp>
        <p:nvSpPr>
          <p:cNvPr id="10" name="Овал 9"/>
          <p:cNvSpPr/>
          <p:nvPr/>
        </p:nvSpPr>
        <p:spPr>
          <a:xfrm>
            <a:off x="467727" y="2893797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3009" y="3600115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4897" y="4322623"/>
            <a:ext cx="648072" cy="648072"/>
          </a:xfrm>
          <a:prstGeom prst="ellipse">
            <a:avLst/>
          </a:prstGeom>
          <a:gradFill>
            <a:gsLst>
              <a:gs pos="0">
                <a:srgbClr val="00B0F0"/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5432" y="3063943"/>
            <a:ext cx="7938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298" y="3662541"/>
            <a:ext cx="793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пресечение схем минимизации налогов, совершенствования методов контроля, легализации «теневой» заработной платы;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98" y="4302091"/>
            <a:ext cx="7938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методов налогового администрирования, повышение уровня ответственности главных администраторов доходов за выполнение плановых показателей поступления доходов в бюджет Нижнепоповского сельского поселения;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Chernova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" y="1488804"/>
            <a:ext cx="3875508" cy="3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99974" y="3072750"/>
            <a:ext cx="438248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дефицитном бюджете растет долг и  снижаются остатки.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ПРОФИЦИТ.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снижается долг и  растут остатки.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263776" y="4416358"/>
            <a:ext cx="2749328" cy="2775776"/>
            <a:chOff x="3309948" y="2470447"/>
            <a:chExt cx="2506806" cy="253649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29539">
              <a:off x="3309948" y="2470447"/>
              <a:ext cx="2506806" cy="253649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3642694" y="2919343"/>
              <a:ext cx="1858470" cy="33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бюджета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50456" y="3383629"/>
              <a:ext cx="20162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Выплачиваемые из бюджета денежные средства</a:t>
              </a:r>
            </a:p>
          </p:txBody>
        </p:sp>
      </p:grpSp>
      <p:sp>
        <p:nvSpPr>
          <p:cNvPr id="21" name="Полилиния 20"/>
          <p:cNvSpPr/>
          <p:nvPr/>
        </p:nvSpPr>
        <p:spPr>
          <a:xfrm rot="5895025">
            <a:off x="1011635" y="-1553089"/>
            <a:ext cx="2575129" cy="4883414"/>
          </a:xfrm>
          <a:custGeom>
            <a:avLst/>
            <a:gdLst>
              <a:gd name="connsiteX0" fmla="*/ 760675 w 2885169"/>
              <a:gd name="connsiteY0" fmla="*/ 5246016 h 5246016"/>
              <a:gd name="connsiteX1" fmla="*/ 0 w 2885169"/>
              <a:gd name="connsiteY1" fmla="*/ 0 h 5246016"/>
              <a:gd name="connsiteX2" fmla="*/ 2247114 w 2885169"/>
              <a:gd name="connsiteY2" fmla="*/ 0 h 5246016"/>
              <a:gd name="connsiteX3" fmla="*/ 2885169 w 2885169"/>
              <a:gd name="connsiteY3" fmla="*/ 638055 h 5246016"/>
              <a:gd name="connsiteX4" fmla="*/ 2885169 w 2885169"/>
              <a:gd name="connsiteY4" fmla="*/ 4769165 h 5246016"/>
              <a:gd name="connsiteX5" fmla="*/ 2872206 w 2885169"/>
              <a:gd name="connsiteY5" fmla="*/ 4897755 h 5246016"/>
              <a:gd name="connsiteX6" fmla="*/ 2858525 w 2885169"/>
              <a:gd name="connsiteY6" fmla="*/ 4941827 h 524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169" h="5246016">
                <a:moveTo>
                  <a:pt x="760675" y="5246016"/>
                </a:moveTo>
                <a:lnTo>
                  <a:pt x="0" y="0"/>
                </a:lnTo>
                <a:lnTo>
                  <a:pt x="2247114" y="0"/>
                </a:lnTo>
                <a:cubicBezTo>
                  <a:pt x="2599502" y="0"/>
                  <a:pt x="2885169" y="285667"/>
                  <a:pt x="2885169" y="638055"/>
                </a:cubicBezTo>
                <a:lnTo>
                  <a:pt x="2885169" y="4769165"/>
                </a:lnTo>
                <a:cubicBezTo>
                  <a:pt x="2885169" y="4813213"/>
                  <a:pt x="2880706" y="4856219"/>
                  <a:pt x="2872206" y="4897755"/>
                </a:cubicBezTo>
                <a:lnTo>
                  <a:pt x="2858525" y="4941827"/>
                </a:lnTo>
                <a:close/>
              </a:path>
            </a:pathLst>
          </a:custGeom>
          <a:gradFill>
            <a:gsLst>
              <a:gs pos="0">
                <a:srgbClr val="4081D0">
                  <a:alpha val="82000"/>
                </a:srgb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3172" y="565452"/>
            <a:ext cx="420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0401" y="943582"/>
            <a:ext cx="9971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50607" y="943582"/>
            <a:ext cx="312022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 доходов и расходов определённого объекта (семьи, бизнеса, организации, государства и т.д.), устанавливаемый на определённый период времени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151073" y="4416358"/>
            <a:ext cx="2749328" cy="2775776"/>
            <a:chOff x="3309948" y="2470447"/>
            <a:chExt cx="2506806" cy="2536498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29539">
              <a:off x="3309948" y="2470447"/>
              <a:ext cx="2506806" cy="253649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8" name="TextBox 27"/>
            <p:cNvSpPr txBox="1"/>
            <p:nvPr/>
          </p:nvSpPr>
          <p:spPr>
            <a:xfrm>
              <a:off x="3642694" y="2919343"/>
              <a:ext cx="1858470" cy="33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b="1" u="sng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 </a:t>
              </a:r>
              <a:r>
                <a:rPr lang="ru-RU" b="1" u="sn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бюджета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53148" y="3399589"/>
              <a:ext cx="2016224" cy="478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Поступающие в бюджет денежные средства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 rot="8100000">
            <a:off x="-1996603" y="-29118"/>
            <a:ext cx="6916234" cy="6916234"/>
          </a:xfrm>
          <a:custGeom>
            <a:avLst/>
            <a:gdLst>
              <a:gd name="connsiteX0" fmla="*/ 2066895 w 6916234"/>
              <a:gd name="connsiteY0" fmla="*/ 6916234 h 6916234"/>
              <a:gd name="connsiteX1" fmla="*/ 0 w 6916234"/>
              <a:gd name="connsiteY1" fmla="*/ 4849339 h 6916234"/>
              <a:gd name="connsiteX2" fmla="*/ 0 w 6916234"/>
              <a:gd name="connsiteY2" fmla="*/ 1166738 h 6916234"/>
              <a:gd name="connsiteX3" fmla="*/ 1166738 w 6916234"/>
              <a:gd name="connsiteY3" fmla="*/ 0 h 6916234"/>
              <a:gd name="connsiteX4" fmla="*/ 4849339 w 6916234"/>
              <a:gd name="connsiteY4" fmla="*/ 0 h 6916234"/>
              <a:gd name="connsiteX5" fmla="*/ 6916234 w 6916234"/>
              <a:gd name="connsiteY5" fmla="*/ 2066895 h 691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6234" h="6916234">
                <a:moveTo>
                  <a:pt x="2066895" y="6916234"/>
                </a:moveTo>
                <a:lnTo>
                  <a:pt x="0" y="4849339"/>
                </a:lnTo>
                <a:lnTo>
                  <a:pt x="0" y="1166738"/>
                </a:lnTo>
                <a:cubicBezTo>
                  <a:pt x="0" y="522366"/>
                  <a:pt x="522366" y="0"/>
                  <a:pt x="1166738" y="0"/>
                </a:cubicBezTo>
                <a:lnTo>
                  <a:pt x="4849339" y="0"/>
                </a:lnTo>
                <a:lnTo>
                  <a:pt x="6916234" y="2066895"/>
                </a:lnTo>
                <a:close/>
              </a:path>
            </a:pathLst>
          </a:custGeom>
          <a:gradFill>
            <a:gsLst>
              <a:gs pos="0">
                <a:srgbClr val="D190D8"/>
              </a:gs>
              <a:gs pos="100000">
                <a:srgbClr val="3399FF">
                  <a:alpha val="64000"/>
                </a:srgbClr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 descr="https://openbudget.sakhminfin.ru/Content/newOB/images/BGimage/mezhbudget2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" r="64546"/>
          <a:stretch>
            <a:fillRect/>
          </a:stretch>
        </p:blipFill>
        <p:spPr bwMode="auto">
          <a:xfrm>
            <a:off x="251520" y="1018321"/>
            <a:ext cx="3230343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38266" y="1122265"/>
            <a:ext cx="502752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 состоит из бюджетов трех уровней: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бюджет и бюджеты государственных внебюджетных фондов;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бюджеты субъектов Российской Федерации и бюджеты территориальных государственных внебюджетных фондов;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уровень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местные бюджеты.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(государственный) бюджет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фонда денежных средств, предназначенных для финансового обеспечения задач и функций государства и органов местного самоуправления.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РФ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фонда денежных средств, предназначенных для финансового обеспечения задач и функций, отнесенных к предметам ведения субъекта федерации.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муниципальных образований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фонда денежных средств, предназначенных для финансового обеспечения задач и функций, отнесенных к предметам ведения местного самоуправления.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232753"/>
            <a:ext cx="383842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</a:t>
            </a:r>
          </a:p>
        </p:txBody>
      </p:sp>
      <p:pic>
        <p:nvPicPr>
          <p:cNvPr id="7" name="Рисунок 6" descr="Отправлять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7015" y="1628800"/>
            <a:ext cx="281251" cy="281251"/>
          </a:xfrm>
          <a:prstGeom prst="rect">
            <a:avLst/>
          </a:prstGeom>
        </p:spPr>
      </p:pic>
      <p:pic>
        <p:nvPicPr>
          <p:cNvPr id="8" name="Рисунок 7" descr="Отправлять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1224" y="2048598"/>
            <a:ext cx="281251" cy="281251"/>
          </a:xfrm>
          <a:prstGeom prst="rect">
            <a:avLst/>
          </a:prstGeom>
        </p:spPr>
      </p:pic>
      <p:pic>
        <p:nvPicPr>
          <p:cNvPr id="9" name="Рисунок 8" descr="Отправлять"/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1224" y="2609802"/>
            <a:ext cx="281251" cy="281251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676220" y="3140968"/>
            <a:ext cx="162046" cy="16204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76220" y="3933275"/>
            <a:ext cx="162046" cy="16204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76220" y="4797152"/>
            <a:ext cx="162046" cy="16204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317147" y="4898685"/>
            <a:ext cx="1864236" cy="1772030"/>
          </a:xfrm>
          <a:prstGeom prst="ellipse">
            <a:avLst/>
          </a:prstGeom>
          <a:gradFill>
            <a:gsLst>
              <a:gs pos="0">
                <a:srgbClr val="00B0F0">
                  <a:alpha val="5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7147" y="2892531"/>
            <a:ext cx="1864236" cy="1772030"/>
          </a:xfrm>
          <a:prstGeom prst="ellipse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63588" y="116632"/>
            <a:ext cx="7632848" cy="1014730"/>
          </a:xfrm>
          <a:prstGeom prst="rect">
            <a:avLst/>
          </a:prstGeom>
          <a:solidFill>
            <a:srgbClr val="D8D2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/>
                <a:ea typeface="Times New Roman" panose="02020603050405020304"/>
              </a:rPr>
              <a:t>Основные характеристики бюджета </a:t>
            </a:r>
          </a:p>
          <a:p>
            <a:pPr algn="ctr"/>
            <a:r>
              <a:rPr lang="ru-RU" sz="2000" b="1" dirty="0">
                <a:latin typeface="Times New Roman" panose="02020603050405020304"/>
                <a:ea typeface="Times New Roman" panose="02020603050405020304"/>
              </a:rPr>
              <a:t>Нижнепоповского сельского поселения на 2025 – 2027 годы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/>
              </a:rPr>
              <a:t>(в тыс. рублей)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3689" y="980728"/>
          <a:ext cx="514806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3068960"/>
            <a:ext cx="331236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504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940" y="5085184"/>
            <a:ext cx="3312368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2027 году</a:t>
            </a: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5409532" y="-703010"/>
            <a:ext cx="45720" cy="723680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5409531" y="1309402"/>
            <a:ext cx="45720" cy="7236803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D190D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7147" y="982907"/>
            <a:ext cx="1864236" cy="1772030"/>
          </a:xfrm>
          <a:prstGeom prst="ellipse">
            <a:avLst/>
          </a:prstGeom>
          <a:gradFill>
            <a:gsLst>
              <a:gs pos="0">
                <a:srgbClr val="00B0F0">
                  <a:alpha val="82000"/>
                </a:srgbClr>
              </a:gs>
              <a:gs pos="1000">
                <a:srgbClr val="3399FF"/>
              </a:gs>
              <a:gs pos="92000">
                <a:srgbClr val="D190D8">
                  <a:alpha val="65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5199" y="130292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/>
                <a:ea typeface="Times New Roman"/>
              </a:rPr>
              <a:t>2</a:t>
            </a:r>
            <a:r>
              <a:rPr lang="en-US" sz="2800" b="1" dirty="0">
                <a:latin typeface="Times New Roman"/>
                <a:ea typeface="Times New Roman"/>
              </a:rPr>
              <a:t>1</a:t>
            </a:r>
            <a:r>
              <a:rPr lang="ru-RU" sz="2800" b="1" dirty="0">
                <a:latin typeface="Times New Roman"/>
                <a:ea typeface="Times New Roman"/>
              </a:rPr>
              <a:t> </a:t>
            </a:r>
            <a:r>
              <a:rPr lang="en-US" sz="2800" b="1" dirty="0">
                <a:latin typeface="Times New Roman"/>
                <a:ea typeface="Times New Roman"/>
              </a:rPr>
              <a:t>504</a:t>
            </a:r>
            <a:r>
              <a:rPr lang="ru-RU" sz="2800" b="1" dirty="0">
                <a:latin typeface="Times New Roman"/>
                <a:ea typeface="Times New Roman"/>
              </a:rPr>
              <a:t>,</a:t>
            </a:r>
            <a:r>
              <a:rPr lang="en-US" sz="2800" b="1" dirty="0">
                <a:latin typeface="Times New Roman"/>
                <a:ea typeface="Times New Roman"/>
              </a:rPr>
              <a:t>6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в 2025 году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077785519"/>
              </p:ext>
            </p:extLst>
          </p:nvPr>
        </p:nvGraphicFramePr>
        <p:xfrm>
          <a:off x="3959308" y="3000372"/>
          <a:ext cx="5091484" cy="189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985149953"/>
              </p:ext>
            </p:extLst>
          </p:nvPr>
        </p:nvGraphicFramePr>
        <p:xfrm>
          <a:off x="4000496" y="4950664"/>
          <a:ext cx="5050297" cy="176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862128975"/>
              </p:ext>
            </p:extLst>
          </p:nvPr>
        </p:nvGraphicFramePr>
        <p:xfrm>
          <a:off x="4020636" y="1105081"/>
          <a:ext cx="5091485" cy="176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94446"/>
            <a:ext cx="501106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«доходы бюджета»?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72616" y="664183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денежные средства, за исключением </a:t>
            </a:r>
          </a:p>
          <a:p>
            <a:pPr lvl="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в соответствии с Бюджетным кодексом РФ источников </a:t>
            </a:r>
          </a:p>
          <a:p>
            <a:pPr lvl="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бюджета.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589690"/>
          <a:ext cx="9144000" cy="526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2904</Words>
  <Application>Microsoft Office PowerPoint</Application>
  <PresentationFormat>Экран (4:3)</PresentationFormat>
  <Paragraphs>477</Paragraphs>
  <Slides>25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 2</vt:lpstr>
      <vt:lpstr>Тема Office</vt:lpstr>
      <vt:lpstr>Проект решения Собрания депутатов Нижнепоповского сельского поселения «О бюджете Нижнепоповского сельского поселения на 2025 год и плановый период 2026 и 2027 годов»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А. Федченко</dc:creator>
  <cp:lastModifiedBy>Komp1</cp:lastModifiedBy>
  <cp:revision>602</cp:revision>
  <cp:lastPrinted>2021-11-24T00:02:00Z</cp:lastPrinted>
  <dcterms:created xsi:type="dcterms:W3CDTF">2020-10-12T01:31:00Z</dcterms:created>
  <dcterms:modified xsi:type="dcterms:W3CDTF">2025-01-22T11:57:31Z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D769361A794641DDA9A98CCBA4DEE674</vt:lpwstr>
  </property>
  <property fmtid="{D5CDD505-2E9C-101B-9397-08002B2CF9AE}" pid="3" name="KSOProductBuildVer">
    <vt:lpwstr>1049-11.2.0.11537</vt:lpwstr>
  </property>
</Properties>
</file>