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9" r:id="rId2"/>
    <p:sldId id="306" r:id="rId3"/>
    <p:sldId id="333" r:id="rId4"/>
    <p:sldId id="310" r:id="rId5"/>
    <p:sldId id="265" r:id="rId6"/>
    <p:sldId id="284" r:id="rId7"/>
    <p:sldId id="279" r:id="rId8"/>
    <p:sldId id="296" r:id="rId9"/>
    <p:sldId id="277" r:id="rId10"/>
    <p:sldId id="280" r:id="rId11"/>
    <p:sldId id="281" r:id="rId12"/>
    <p:sldId id="282" r:id="rId13"/>
    <p:sldId id="292" r:id="rId14"/>
    <p:sldId id="286" r:id="rId15"/>
    <p:sldId id="311" r:id="rId16"/>
    <p:sldId id="312" r:id="rId17"/>
    <p:sldId id="314" r:id="rId18"/>
    <p:sldId id="315" r:id="rId19"/>
    <p:sldId id="318" r:id="rId20"/>
    <p:sldId id="326" r:id="rId21"/>
    <p:sldId id="327" r:id="rId22"/>
    <p:sldId id="328" r:id="rId23"/>
    <p:sldId id="329" r:id="rId24"/>
    <p:sldId id="331" r:id="rId25"/>
    <p:sldId id="300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83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2FC"/>
    <a:srgbClr val="D190D8"/>
    <a:srgbClr val="536FFB"/>
    <a:srgbClr val="A192F8"/>
    <a:srgbClr val="75A4DD"/>
    <a:srgbClr val="C458DA"/>
    <a:srgbClr val="D0473C"/>
    <a:srgbClr val="3399FF"/>
    <a:srgbClr val="8B84E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85680" autoAdjust="0"/>
  </p:normalViewPr>
  <p:slideViewPr>
    <p:cSldViewPr>
      <p:cViewPr varScale="1">
        <p:scale>
          <a:sx n="77" d="100"/>
          <a:sy n="77" d="100"/>
        </p:scale>
        <p:origin x="834" y="66"/>
      </p:cViewPr>
      <p:guideLst>
        <p:guide orient="horz" pos="22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28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hernova\Desktop\&#1052;&#105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120256"/>
        <c:axId val="99121792"/>
      </c:barChart>
      <c:catAx>
        <c:axId val="9912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121792"/>
        <c:crosses val="autoZero"/>
        <c:auto val="1"/>
        <c:lblAlgn val="ctr"/>
        <c:lblOffset val="100"/>
        <c:noMultiLvlLbl val="0"/>
      </c:catAx>
      <c:valAx>
        <c:axId val="991217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991202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571739261426604"/>
          <c:y val="6.4148549788329706E-2"/>
          <c:w val="0.12821803403606818"/>
          <c:h val="0.1079039237705030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7523967471999E-2"/>
          <c:y val="0"/>
          <c:w val="0.95556658923017257"/>
          <c:h val="0.792903070830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943611724990212E-3"/>
                  <c:y val="0.14718323733586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17 944,6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1113364983599"/>
                      <c:h val="8.87359602526494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9F2-4657-B5E4-9754A352FF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  <a:r>
                      <a:rPr lang="en-US" baseline="0" dirty="0"/>
                      <a:t> 188,0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F2-4657-B5E4-9754A352FF77}"/>
                </c:ext>
              </c:extLst>
            </c:dLbl>
            <c:dLbl>
              <c:idx val="2"/>
              <c:layout>
                <c:manualLayout>
                  <c:x val="-1.2471805862495104E-3"/>
                  <c:y val="4.935432178238193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15 836,7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4910654732502"/>
                      <c:h val="0.249839714436570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9F2-4657-B5E4-9754A352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23027.1</c:v>
                </c:pt>
                <c:pt idx="1">
                  <c:v>13288.9</c:v>
                </c:pt>
                <c:pt idx="2">
                  <c:v>13182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F2-4657-B5E4-9754A352F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695232"/>
        <c:axId val="99713408"/>
      </c:barChart>
      <c:catAx>
        <c:axId val="9969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13408"/>
        <c:crosses val="autoZero"/>
        <c:auto val="1"/>
        <c:lblAlgn val="ctr"/>
        <c:lblOffset val="100"/>
        <c:noMultiLvlLbl val="0"/>
      </c:catAx>
      <c:valAx>
        <c:axId val="9971340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69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97904420274737E-2"/>
          <c:y val="5.4162524299478772E-2"/>
          <c:w val="0.74982877244645274"/>
          <c:h val="0.62111586163433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B-4E8E-A31D-2F5CB4E205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736960"/>
        <c:axId val="100332672"/>
      </c:barChart>
      <c:catAx>
        <c:axId val="997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2672"/>
        <c:crosses val="autoZero"/>
        <c:auto val="1"/>
        <c:lblAlgn val="ctr"/>
        <c:lblOffset val="100"/>
        <c:noMultiLvlLbl val="0"/>
      </c:catAx>
      <c:valAx>
        <c:axId val="10033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73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81882103158497E-3"/>
          <c:y val="5.416236580110266E-2"/>
          <c:w val="0.99298181178968403"/>
          <c:h val="0.72171892646304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988721365181286E-3"/>
                  <c:y val="0.209122463545520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17 944,6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6597446521001"/>
                      <c:h val="0.255778406274469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B53-4025-984F-5DF2053DA8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  <a:r>
                      <a:rPr lang="en-US" baseline="0" dirty="0"/>
                      <a:t> 188,0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53-4025-984F-5DF2053DA8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15 836,7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53-4025-984F-5DF2053DA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17944.599999999999</c:v>
                </c:pt>
                <c:pt idx="1">
                  <c:v>16188</c:v>
                </c:pt>
                <c:pt idx="2">
                  <c:v>15836.7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53-4025-984F-5DF2053DA8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1024128"/>
        <c:axId val="101025664"/>
      </c:barChart>
      <c:catAx>
        <c:axId val="1010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25664"/>
        <c:crosses val="autoZero"/>
        <c:auto val="1"/>
        <c:lblAlgn val="ctr"/>
        <c:lblOffset val="100"/>
        <c:noMultiLvlLbl val="0"/>
      </c:catAx>
      <c:valAx>
        <c:axId val="101025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0102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86329833770779"/>
          <c:y val="3.8481070708599956E-2"/>
          <c:w val="0.69511023622047241"/>
          <c:h val="0.910592999963008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2023 год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2 304 300,00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222-4B86-AD2B-62D3890E84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1 415 700,00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22-4B86-AD2B-62D3890E84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975 000,00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22-4B86-AD2B-62D3890E84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4 370 000,00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22-4B86-AD2B-62D3890E84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10 400,00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22-4B86-AD2B-62D3890E8411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доходы'!$B$2:$B$6</c:f>
              <c:numCache>
                <c:formatCode>#\ ##0.00</c:formatCode>
                <c:ptCount val="5"/>
                <c:pt idx="0">
                  <c:v>2030000</c:v>
                </c:pt>
                <c:pt idx="1">
                  <c:v>1883000</c:v>
                </c:pt>
                <c:pt idx="2">
                  <c:v>938000</c:v>
                </c:pt>
                <c:pt idx="3">
                  <c:v>4658200</c:v>
                </c:pt>
                <c:pt idx="4">
                  <c:v>32300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22-4B86-AD2B-62D3890E8411}"/>
            </c:ext>
          </c:extLst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2024 год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2 396 500,00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222-4B86-AD2B-62D3890E84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1 415 700,00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222-4B86-AD2B-62D3890E8411}"/>
                </c:ext>
              </c:extLst>
            </c:dLbl>
            <c:dLbl>
              <c:idx val="2"/>
              <c:layout>
                <c:manualLayout>
                  <c:x val="3.1544400699912503E-2"/>
                  <c:y val="1.58515161781936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1 014 000,00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222-4B86-AD2B-62D3890E84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4 544</a:t>
                    </a:r>
                    <a:r>
                      <a:rPr lang="en-US" baseline="0"/>
                      <a:t> 700,00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222-4B86-AD2B-62D3890E84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10 400,00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222-4B86-AD2B-62D3890E8411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доходы'!$C$2:$C$6</c:f>
              <c:numCache>
                <c:formatCode>#\ ##0.00</c:formatCode>
                <c:ptCount val="5"/>
                <c:pt idx="0">
                  <c:v>1767300</c:v>
                </c:pt>
                <c:pt idx="1">
                  <c:v>1817200</c:v>
                </c:pt>
                <c:pt idx="2">
                  <c:v>945000</c:v>
                </c:pt>
                <c:pt idx="3">
                  <c:v>4313400</c:v>
                </c:pt>
                <c:pt idx="4">
                  <c:v>33600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22-4B86-AD2B-62D3890E8411}"/>
            </c:ext>
          </c:extLst>
        </c:ser>
        <c:ser>
          <c:idx val="2"/>
          <c:order val="2"/>
          <c:tx>
            <c:strRef>
              <c:f>'Налоговое доходы'!$D$1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2 492 300,00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222-4B86-AD2B-62D3890E84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1415 700,00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222-4B86-AD2B-62D3890E84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1 054 000,00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222-4B86-AD2B-62D3890E8411}"/>
                </c:ext>
              </c:extLst>
            </c:dLbl>
            <c:dLbl>
              <c:idx val="3"/>
              <c:layout>
                <c:manualLayout>
                  <c:x val="1.6666666666666701E-2"/>
                  <c:y val="2.48897172395834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4 726 600,00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222-4B86-AD2B-62D3890E84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10 400,00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222-4B86-AD2B-62D3890E8411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доходы'!$D$2:$D$6</c:f>
              <c:numCache>
                <c:formatCode>#\ ##0.00</c:formatCode>
                <c:ptCount val="5"/>
                <c:pt idx="0">
                  <c:v>1925900</c:v>
                </c:pt>
                <c:pt idx="1">
                  <c:v>1889900</c:v>
                </c:pt>
                <c:pt idx="2">
                  <c:v>992000</c:v>
                </c:pt>
                <c:pt idx="3">
                  <c:v>4313400</c:v>
                </c:pt>
                <c:pt idx="4">
                  <c:v>34900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222-4B86-AD2B-62D3890E8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138560"/>
        <c:axId val="163149696"/>
      </c:barChart>
      <c:catAx>
        <c:axId val="163138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149696"/>
        <c:crosses val="autoZero"/>
        <c:auto val="1"/>
        <c:lblAlgn val="ctr"/>
        <c:lblOffset val="100"/>
        <c:noMultiLvlLbl val="0"/>
      </c:catAx>
      <c:valAx>
        <c:axId val="16314969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6313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81553367061342"/>
          <c:y val="5.4563492063492113E-2"/>
          <c:w val="0.70618446632938758"/>
          <c:h val="0.890873015873016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16 900,00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82-4BDF-9EE9-ECD174E075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49 600,00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82-4BDF-9EE9-ECD174E075CC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доходы'!$B$2:$B$4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82-4BDF-9EE9-ECD174E075CC}"/>
            </c:ext>
          </c:extLst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16 900,00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82-4BDF-9EE9-ECD174E075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49 600,00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82-4BDF-9EE9-ECD174E075CC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доходы'!$C$2:$C$4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82-4BDF-9EE9-ECD174E075CC}"/>
            </c:ext>
          </c:extLst>
        </c:ser>
        <c:ser>
          <c:idx val="2"/>
          <c:order val="2"/>
          <c:tx>
            <c:strRef>
              <c:f>'Неналоговые доходы'!$D$1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16 900,00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582-4BDF-9EE9-ECD174E075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49 600,00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582-4BDF-9EE9-ECD174E075CC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доходы'!$D$2:$D$4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82-4BDF-9EE9-ECD174E07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614016"/>
        <c:axId val="150615552"/>
      </c:barChart>
      <c:catAx>
        <c:axId val="150614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615552"/>
        <c:crosses val="autoZero"/>
        <c:auto val="1"/>
        <c:lblAlgn val="ctr"/>
        <c:lblOffset val="100"/>
        <c:noMultiLvlLbl val="0"/>
      </c:catAx>
      <c:valAx>
        <c:axId val="15061555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5061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7 991 000,0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2F-49EE-97E6-836CEFC21A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317 500,0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12F-49EE-97E6-836CEFC21A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493 100,0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2F-49EE-97E6-836CEFC21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8210600</c:v>
                </c:pt>
                <c:pt idx="1">
                  <c:v>352800</c:v>
                </c:pt>
                <c:pt idx="2">
                  <c:v>2846300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F-49EE-97E6-836CEFC21A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6 107 900,0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12F-49EE-97E6-836CEFC21A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328</a:t>
                    </a:r>
                    <a:r>
                      <a:rPr lang="en-US" baseline="0" dirty="0"/>
                      <a:t> 400,0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2F-49EE-97E6-836CEFC21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6107900</c:v>
                </c:pt>
                <c:pt idx="1">
                  <c:v>387600</c:v>
                </c:pt>
                <c:pt idx="2">
                  <c:v>232800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F-49EE-97E6-836CEFC21A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5 497 100,0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2F-49EE-97E6-836CEFC21A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12F-49EE-97E6-836CEFC21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6492900</c:v>
                </c:pt>
                <c:pt idx="1">
                  <c:v>423000</c:v>
                </c:pt>
                <c:pt idx="2">
                  <c:v>572800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F-49EE-97E6-836CEFC21A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4326016"/>
        <c:axId val="164336000"/>
      </c:barChart>
      <c:catAx>
        <c:axId val="16432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36000"/>
        <c:crosses val="autoZero"/>
        <c:auto val="1"/>
        <c:lblAlgn val="ctr"/>
        <c:lblOffset val="100"/>
        <c:noMultiLvlLbl val="0"/>
      </c:catAx>
      <c:valAx>
        <c:axId val="164336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432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#1" qsCatId="simple" csTypeId="urn:microsoft.com/office/officeart/2005/8/colors/accent0_3#1" csCatId="mainScheme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phldr="0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37B0B59D-3759-44C4-A70C-CFDA592D9C65}" type="parTrans" cxnId="{5ADA76A5-3418-4884-99C4-161517A05859}">
      <dgm:prSet/>
      <dgm:spPr/>
      <dgm:t>
        <a:bodyPr/>
        <a:lstStyle/>
        <a:p>
          <a:endParaRPr lang="ru-RU"/>
        </a:p>
      </dgm:t>
    </dgm:pt>
    <dgm:pt modelId="{7A713802-CDC0-4C7A-BFEC-B790BDE55FF3}" type="sibTrans" cxnId="{5ADA76A5-3418-4884-99C4-161517A05859}">
      <dgm:prSet/>
      <dgm:spPr/>
      <dgm:t>
        <a:bodyPr/>
        <a:lstStyle/>
        <a:p>
          <a:endParaRPr lang="ru-RU"/>
        </a:p>
      </dgm:t>
    </dgm:pt>
    <dgm:pt modelId="{EFC2888F-163F-4B5F-9F1C-59726615155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6124-67C6-48DF-84E4-120CC54E86A3}" type="parTrans" cxnId="{94E56720-BEE5-4800-BCC5-BEFDF18F2790}">
      <dgm:prSet/>
      <dgm:spPr/>
    </dgm:pt>
    <dgm:pt modelId="{CA3E42CC-F2BF-4812-A33A-BC9F15201A24}" type="sibTrans" cxnId="{94E56720-BEE5-4800-BCC5-BEFDF18F2790}">
      <dgm:prSet/>
      <dgm:spPr/>
    </dgm:pt>
    <dgm:pt modelId="{CE9EB056-9963-4CF8-A66D-0D6F0FDCFD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B6BC-78C9-421B-A454-6A5CD81612EA}" type="parTrans" cxnId="{A0F040E8-592D-478E-9627-1FAA43F07704}">
      <dgm:prSet/>
      <dgm:spPr/>
    </dgm:pt>
    <dgm:pt modelId="{B7CA1D17-1F05-434A-9E3E-1850F9137400}" type="sibTrans" cxnId="{A0F040E8-592D-478E-9627-1FAA43F07704}">
      <dgm:prSet/>
      <dgm:spPr/>
    </dgm:pt>
    <dgm:pt modelId="{4B57FDE0-F57B-40E5-814A-A8F57E8D432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5632D-1CAD-47C9-8825-9F3C311C9599}" type="parTrans" cxnId="{F306A1F0-D780-4F47-9590-5A606182C2C7}">
      <dgm:prSet/>
      <dgm:spPr/>
    </dgm:pt>
    <dgm:pt modelId="{6AECF8A2-475E-4625-BE5E-9066F5F742C1}" type="sibTrans" cxnId="{F306A1F0-D780-4F47-9590-5A606182C2C7}">
      <dgm:prSet/>
      <dgm:spPr/>
    </dgm:pt>
    <dgm:pt modelId="{511D6824-9741-4CEE-841B-FF4A14D5530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F5983-C95C-4F10-8113-CAD68B8AF4DC}" type="parTrans" cxnId="{E56C7279-28EF-4AB6-97DB-7841B6E0FA15}">
      <dgm:prSet/>
      <dgm:spPr/>
    </dgm:pt>
    <dgm:pt modelId="{09DA900E-217B-4D83-9A43-DEC2BF14A573}" type="sibTrans" cxnId="{E56C7279-28EF-4AB6-97DB-7841B6E0FA15}">
      <dgm:prSet/>
      <dgm:spPr/>
    </dgm:pt>
    <dgm:pt modelId="{687A9CA5-187D-4E45-BD1E-DF9FD55718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E1854A90-7E96-4573-838D-BBC201739678}" type="parTrans" cxnId="{C114972B-FE35-4A6F-B703-3127792DD11E}">
      <dgm:prSet/>
      <dgm:spPr/>
    </dgm:pt>
    <dgm:pt modelId="{A8F7AE89-1A29-4203-8725-1C14CE46A493}" type="sibTrans" cxnId="{C114972B-FE35-4A6F-B703-3127792DD11E}">
      <dgm:prSet/>
      <dgm:spPr/>
    </dgm:pt>
    <dgm:pt modelId="{83596D20-542C-4C0C-A556-51CF9A7995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</a:p>
      </dgm:t>
    </dgm:pt>
    <dgm:pt modelId="{337C84B3-EDD1-436A-8205-71B2D9CA23DE}" type="parTrans" cxnId="{84AF3D17-6481-494A-888E-6F2B35CD88BA}">
      <dgm:prSet/>
      <dgm:spPr/>
    </dgm:pt>
    <dgm:pt modelId="{DE8E2DEC-9848-476C-B7A6-CED3060DCCF6}" type="sibTrans" cxnId="{84AF3D17-6481-494A-888E-6F2B35CD88BA}">
      <dgm:prSet/>
      <dgm:spPr/>
    </dgm:pt>
    <dgm:pt modelId="{937FC690-922B-40BF-AC43-84BC5C7EB47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</a:t>
          </a:r>
        </a:p>
      </dgm:t>
    </dgm:pt>
    <dgm:pt modelId="{626730A8-369B-498D-8DC7-360F4A328872}" type="parTrans" cxnId="{B4E89D0E-E9AF-421B-AB7A-B0B6CE9EDAD2}">
      <dgm:prSet/>
      <dgm:spPr/>
    </dgm:pt>
    <dgm:pt modelId="{A0E4F2D1-244A-4BD4-9D1D-148EDB6A8FEE}" type="sibTrans" cxnId="{B4E89D0E-E9AF-421B-AB7A-B0B6CE9EDAD2}">
      <dgm:prSet/>
      <dgm:spPr/>
    </dgm:pt>
    <dgm:pt modelId="{34B41CA4-CBD1-473D-80EF-A97892770987}">
      <dgm:prSet phldrT="[Текст]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AEB08792-8298-4C9F-9BB8-9EFD7EBB790A}" type="parTrans" cxnId="{F945A8F7-C9B9-4E9C-9C52-9C02C8C88082}">
      <dgm:prSet/>
      <dgm:spPr/>
      <dgm:t>
        <a:bodyPr/>
        <a:lstStyle/>
        <a:p>
          <a:endParaRPr lang="ru-RU"/>
        </a:p>
      </dgm:t>
    </dgm:pt>
    <dgm:pt modelId="{3D78D9C9-8147-4164-966B-7AAFCB4D4BA8}" type="sibTrans" cxnId="{F945A8F7-C9B9-4E9C-9C52-9C02C8C88082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0884B734-554B-4AB9-879E-53F57CBAC50B}">
      <dgm:prSet/>
      <dgm:spPr/>
      <dgm:t>
        <a:bodyPr/>
        <a:lstStyle/>
        <a:p>
          <a:endParaRPr lang="ru-RU"/>
        </a:p>
      </dgm:t>
    </dgm:pt>
    <dgm:pt modelId="{28B6F34D-63AC-4B14-A140-BBCCCC3E9EEE}" type="sibTrans" cxnId="{0884B734-554B-4AB9-879E-53F57CBAC50B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</a:p>
      </dgm:t>
    </dgm:pt>
    <dgm:pt modelId="{903A8A02-E82F-44B4-B3CF-B4E516F1A98B}" type="parTrans" cxnId="{6420C08C-A0A5-4480-9D41-D7D5BCFF92BE}">
      <dgm:prSet/>
      <dgm:spPr/>
      <dgm:t>
        <a:bodyPr/>
        <a:lstStyle/>
        <a:p>
          <a:endParaRPr lang="ru-RU"/>
        </a:p>
      </dgm:t>
    </dgm:pt>
    <dgm:pt modelId="{705DF914-2631-4F99-961B-9B4313F19EBD}" type="sibTrans" cxnId="{6420C08C-A0A5-4480-9D41-D7D5BCFF92BE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муниципального имущества и земельных участков</a:t>
          </a:r>
        </a:p>
      </dgm:t>
    </dgm:pt>
    <dgm:pt modelId="{9DD6D47D-91DE-4E48-95A2-4D2939F1FCAE}" type="parTrans" cxnId="{1B200255-29FB-456B-8DC1-B00F3397B4DD}">
      <dgm:prSet/>
      <dgm:spPr/>
      <dgm:t>
        <a:bodyPr/>
        <a:lstStyle/>
        <a:p>
          <a:endParaRPr lang="ru-RU"/>
        </a:p>
      </dgm:t>
    </dgm:pt>
    <dgm:pt modelId="{B7E18E38-8C07-46EB-A80F-1AE6B9877327}" type="sibTrans" cxnId="{1B200255-29FB-456B-8DC1-B00F3397B4DD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</a:t>
          </a:r>
        </a:p>
      </dgm:t>
    </dgm:pt>
    <dgm:pt modelId="{AD5EB5FD-33B6-4C47-ABDC-6E1AE6ADE0EA}" type="parTrans" cxnId="{7A0D593C-87EC-4979-9E76-49F48861AC8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7A0D593C-87EC-4979-9E76-49F48861AC8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</a:p>
      </dgm:t>
    </dgm:pt>
    <dgm:pt modelId="{B7230C9F-1C34-4603-B45A-1EF0A11F1327}" type="parTrans" cxnId="{869D12F5-093A-4BB2-9960-875BD4577EE0}">
      <dgm:prSet/>
      <dgm:spPr/>
      <dgm:t>
        <a:bodyPr/>
        <a:lstStyle/>
        <a:p>
          <a:endParaRPr lang="ru-RU"/>
        </a:p>
      </dgm:t>
    </dgm:pt>
    <dgm:pt modelId="{AE0DBB91-0BE5-4618-9BEA-9EF9C623807E}" type="sibTrans" cxnId="{869D12F5-093A-4BB2-9960-875BD4577EE0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</a:p>
      </dgm:t>
    </dgm:pt>
    <dgm:pt modelId="{942CE7E6-4C4A-4DB7-95BB-9CA414740D0E}" type="parTrans" cxnId="{A5133DDD-4AAA-41B7-AA2F-9EF047C99799}">
      <dgm:prSet/>
      <dgm:spPr/>
      <dgm:t>
        <a:bodyPr/>
        <a:lstStyle/>
        <a:p>
          <a:endParaRPr lang="ru-RU"/>
        </a:p>
      </dgm:t>
    </dgm:pt>
    <dgm:pt modelId="{E29D8984-9454-4382-839A-4C9997F994CB}" type="sibTrans" cxnId="{A5133DDD-4AAA-41B7-AA2F-9EF047C99799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phldr="0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gm:t>
    </dgm:pt>
    <dgm:pt modelId="{01641001-9FE1-47C6-95A5-F9C075E218AB}" type="parTrans" cxnId="{7A628714-6792-4813-A6E1-57ABD8C9F9C8}">
      <dgm:prSet/>
      <dgm:spPr/>
      <dgm:t>
        <a:bodyPr/>
        <a:lstStyle/>
        <a:p>
          <a:endParaRPr lang="ru-RU"/>
        </a:p>
      </dgm:t>
    </dgm:pt>
    <dgm:pt modelId="{B6923140-E95A-4E07-966B-45739BDC7EF9}" type="sibTrans" cxnId="{7A628714-6792-4813-A6E1-57ABD8C9F9C8}">
      <dgm:prSet/>
      <dgm:spPr/>
      <dgm:t>
        <a:bodyPr/>
        <a:lstStyle/>
        <a:p>
          <a:endParaRPr lang="ru-RU"/>
        </a:p>
      </dgm:t>
    </dgm:pt>
    <dgm:pt modelId="{1219C055-B56C-4295-9987-4D39674D48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A6FDB-F73A-4642-90FF-72529E4ED325}" type="parTrans" cxnId="{4301C2AF-8A86-43A5-B542-27C9028BB5DF}">
      <dgm:prSet/>
      <dgm:spPr/>
    </dgm:pt>
    <dgm:pt modelId="{73F63D21-7822-45DA-BF86-D0C5E85BE4C2}" type="sibTrans" cxnId="{4301C2AF-8A86-43A5-B542-27C9028BB5DF}">
      <dgm:prSet/>
      <dgm:spPr/>
    </dgm:pt>
    <dgm:pt modelId="{DF3B63B8-0766-454A-B590-657776EA964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исполнение </a:t>
          </a:r>
          <a:r>
            <a:rPr lang="ru-RU" sz="14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полномочий</a:t>
          </a:r>
        </a:p>
      </dgm:t>
    </dgm:pt>
    <dgm:pt modelId="{2DB5658C-ED9E-4C33-B46C-0436C99C42EF}" type="parTrans" cxnId="{71546FCE-2F83-4F0E-87EB-DF51218225E2}">
      <dgm:prSet/>
      <dgm:spPr/>
    </dgm:pt>
    <dgm:pt modelId="{BBEC1687-879C-4587-AB06-1E2BE3656D5A}" type="sibTrans" cxnId="{71546FCE-2F83-4F0E-87EB-DF51218225E2}">
      <dgm:prSet/>
      <dgm:spPr/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</dgm:pt>
    <dgm:pt modelId="{C8AC7D1F-E35B-4D72-B81D-259936C9EA40}" type="pres">
      <dgm:prSet presAssocID="{7A713802-CDC0-4C7A-BFEC-B790BDE55FF3}" presName="sibTrans" presStyleCnt="0"/>
      <dgm:spPr/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</dgm:pt>
    <dgm:pt modelId="{8B9B0748-622B-4D10-996E-BF150BFA12B4}" type="pres">
      <dgm:prSet presAssocID="{3D78D9C9-8147-4164-966B-7AAFCB4D4BA8}" presName="sibTrans" presStyleCnt="0"/>
      <dgm:spPr/>
    </dgm:pt>
    <dgm:pt modelId="{D9E13F5B-C638-470C-AE60-D5ECF8BB28B0}" type="pres">
      <dgm:prSet presAssocID="{D4D26846-B448-4201-95D3-6595007E692E}" presName="node" presStyleLbl="node1" presStyleIdx="2" presStyleCnt="3" custScaleX="94164" custScaleY="95572">
        <dgm:presLayoutVars>
          <dgm:bulletEnabled val="1"/>
        </dgm:presLayoutVars>
      </dgm:prSet>
      <dgm:spPr/>
    </dgm:pt>
  </dgm:ptLst>
  <dgm:cxnLst>
    <dgm:cxn modelId="{B4E89D0E-E9AF-421B-AB7A-B0B6CE9EDAD2}" srcId="{8387094B-0821-40A7-9087-18DC9B0AF99B}" destId="{937FC690-922B-40BF-AC43-84BC5C7EB47C}" srcOrd="6" destOrd="0" parTransId="{626730A8-369B-498D-8DC7-360F4A328872}" sibTransId="{A0E4F2D1-244A-4BD4-9D1D-148EDB6A8FEE}"/>
    <dgm:cxn modelId="{7A628714-6792-4813-A6E1-57ABD8C9F9C8}" srcId="{184E2E69-2087-41EE-9644-ACD04CB0B7AE}" destId="{D4D26846-B448-4201-95D3-6595007E692E}" srcOrd="2" destOrd="0" parTransId="{01641001-9FE1-47C6-95A5-F9C075E218AB}" sibTransId="{B6923140-E95A-4E07-966B-45739BDC7EF9}"/>
    <dgm:cxn modelId="{84AF3D17-6481-494A-888E-6F2B35CD88BA}" srcId="{8387094B-0821-40A7-9087-18DC9B0AF99B}" destId="{83596D20-542C-4C0C-A556-51CF9A79951D}" srcOrd="5" destOrd="0" parTransId="{337C84B3-EDD1-436A-8205-71B2D9CA23DE}" sibTransId="{DE8E2DEC-9848-476C-B7A6-CED3060DCCF6}"/>
    <dgm:cxn modelId="{4E72781B-28DA-45C5-AC02-FCCBF378F979}" type="presOf" srcId="{511D6824-9741-4CEE-841B-FF4A14D55300}" destId="{6E747E72-6043-420F-8CC2-CEB32AC48458}" srcOrd="0" destOrd="4" presId="urn:microsoft.com/office/officeart/2005/8/layout/hList6"/>
    <dgm:cxn modelId="{94E56720-BEE5-4800-BCC5-BEFDF18F2790}" srcId="{8387094B-0821-40A7-9087-18DC9B0AF99B}" destId="{EFC2888F-163F-4B5F-9F1C-597266151556}" srcOrd="0" destOrd="0" parTransId="{DA926124-67C6-48DF-84E4-120CC54E86A3}" sibTransId="{CA3E42CC-F2BF-4812-A33A-BC9F15201A24}"/>
    <dgm:cxn modelId="{42363E27-A6A9-4837-B5BC-46ABA310656F}" type="presOf" srcId="{1219C055-B56C-4295-9987-4D39674D48C0}" destId="{D9E13F5B-C638-470C-AE60-D5ECF8BB28B0}" srcOrd="0" destOrd="1" presId="urn:microsoft.com/office/officeart/2005/8/layout/hList6"/>
    <dgm:cxn modelId="{C114972B-FE35-4A6F-B703-3127792DD11E}" srcId="{8387094B-0821-40A7-9087-18DC9B0AF99B}" destId="{687A9CA5-187D-4E45-BD1E-DF9FD55718B6}" srcOrd="4" destOrd="0" parTransId="{E1854A90-7E96-4573-838D-BBC201739678}" sibTransId="{A8F7AE89-1A29-4203-8725-1C14CE46A493}"/>
    <dgm:cxn modelId="{0884B734-554B-4AB9-879E-53F57CBAC50B}" srcId="{34B41CA4-CBD1-473D-80EF-A97892770987}" destId="{38C29F7A-2CBA-4A56-B507-F64FB2C51BF9}" srcOrd="0" destOrd="0" parTransId="{4BAAB713-6387-4956-9FC5-3BDC616550FC}" sibTransId="{28B6F34D-63AC-4B14-A140-BBCCCC3E9EEE}"/>
    <dgm:cxn modelId="{7A0D593C-87EC-4979-9E76-49F48861AC89}" srcId="{34B41CA4-CBD1-473D-80EF-A97892770987}" destId="{5556386C-FAA8-4FFC-8773-186436681780}" srcOrd="3" destOrd="0" parTransId="{AD5EB5FD-33B6-4C47-ABDC-6E1AE6ADE0EA}" sibTransId="{56EE8B55-8EF9-4FE4-A5BA-1B67AFEF2945}"/>
    <dgm:cxn modelId="{0080093F-1FF3-49FC-905A-9DB96EB943FC}" type="presOf" srcId="{687A9CA5-187D-4E45-BD1E-DF9FD55718B6}" destId="{6E747E72-6043-420F-8CC2-CEB32AC48458}" srcOrd="0" destOrd="5" presId="urn:microsoft.com/office/officeart/2005/8/layout/hList6"/>
    <dgm:cxn modelId="{6CE1D540-B85E-4324-A83F-36F508210EFE}" type="presOf" srcId="{F6CB2418-E9D4-4CA9-ADF2-619BF649B63A}" destId="{542FD7B4-338F-470A-996A-D8E6DB27ABF1}" srcOrd="0" destOrd="3" presId="urn:microsoft.com/office/officeart/2005/8/layout/hList6"/>
    <dgm:cxn modelId="{998A7C61-BC20-432C-8552-391A88E9EAE4}" type="presOf" srcId="{83596D20-542C-4C0C-A556-51CF9A79951D}" destId="{6E747E72-6043-420F-8CC2-CEB32AC48458}" srcOrd="0" destOrd="6" presId="urn:microsoft.com/office/officeart/2005/8/layout/hList6"/>
    <dgm:cxn modelId="{1B200255-29FB-456B-8DC1-B00F3397B4DD}" srcId="{34B41CA4-CBD1-473D-80EF-A97892770987}" destId="{F6CB2418-E9D4-4CA9-ADF2-619BF649B63A}" srcOrd="2" destOrd="0" parTransId="{9DD6D47D-91DE-4E48-95A2-4D2939F1FCAE}" sibTransId="{B7E18E38-8C07-46EB-A80F-1AE6B9877327}"/>
    <dgm:cxn modelId="{F1C79F76-2250-40AF-9CED-BF18327C9172}" type="presOf" srcId="{5556386C-FAA8-4FFC-8773-186436681780}" destId="{542FD7B4-338F-470A-996A-D8E6DB27ABF1}" srcOrd="0" destOrd="4" presId="urn:microsoft.com/office/officeart/2005/8/layout/hList6"/>
    <dgm:cxn modelId="{E56C7279-28EF-4AB6-97DB-7841B6E0FA15}" srcId="{8387094B-0821-40A7-9087-18DC9B0AF99B}" destId="{511D6824-9741-4CEE-841B-FF4A14D55300}" srcOrd="3" destOrd="0" parTransId="{795F5983-C95C-4F10-8113-CAD68B8AF4DC}" sibTransId="{09DA900E-217B-4D83-9A43-DEC2BF14A573}"/>
    <dgm:cxn modelId="{6420C08C-A0A5-4480-9D41-D7D5BCFF92BE}" srcId="{34B41CA4-CBD1-473D-80EF-A97892770987}" destId="{09443E86-DB93-48CF-988D-3152FCD80DCD}" srcOrd="1" destOrd="0" parTransId="{903A8A02-E82F-44B4-B3CF-B4E516F1A98B}" sibTransId="{705DF914-2631-4F99-961B-9B4313F19EBD}"/>
    <dgm:cxn modelId="{D1C20494-E3A6-4353-BE7E-8950199E5D4F}" type="presOf" srcId="{D4D26846-B448-4201-95D3-6595007E692E}" destId="{D9E13F5B-C638-470C-AE60-D5ECF8BB28B0}" srcOrd="0" destOrd="0" presId="urn:microsoft.com/office/officeart/2005/8/layout/hList6"/>
    <dgm:cxn modelId="{5ADA76A5-3418-4884-99C4-161517A05859}" srcId="{184E2E69-2087-41EE-9644-ACD04CB0B7AE}" destId="{8387094B-0821-40A7-9087-18DC9B0AF99B}" srcOrd="0" destOrd="0" parTransId="{37B0B59D-3759-44C4-A70C-CFDA592D9C65}" sibTransId="{7A713802-CDC0-4C7A-BFEC-B790BDE55FF3}"/>
    <dgm:cxn modelId="{ED5F40AB-EF88-427D-9406-8DCBC14BDB86}" type="presOf" srcId="{8387094B-0821-40A7-9087-18DC9B0AF99B}" destId="{6E747E72-6043-420F-8CC2-CEB32AC48458}" srcOrd="0" destOrd="0" presId="urn:microsoft.com/office/officeart/2005/8/layout/hList6"/>
    <dgm:cxn modelId="{AE5651AB-1837-4F5E-8A41-85740FF7D5CA}" type="presOf" srcId="{AE6BD96A-4C07-4991-A07C-BDC428EF7339}" destId="{542FD7B4-338F-470A-996A-D8E6DB27ABF1}" srcOrd="0" destOrd="5" presId="urn:microsoft.com/office/officeart/2005/8/layout/hList6"/>
    <dgm:cxn modelId="{4301C2AF-8A86-43A5-B542-27C9028BB5DF}" srcId="{D4D26846-B448-4201-95D3-6595007E692E}" destId="{1219C055-B56C-4295-9987-4D39674D48C0}" srcOrd="0" destOrd="0" parTransId="{DBEA6FDB-F73A-4642-90FF-72529E4ED325}" sibTransId="{73F63D21-7822-45DA-BF86-D0C5E85BE4C2}"/>
    <dgm:cxn modelId="{0F4A5BB1-C908-48A4-A7F9-9C0CB668E270}" type="presOf" srcId="{EFC2888F-163F-4B5F-9F1C-597266151556}" destId="{6E747E72-6043-420F-8CC2-CEB32AC48458}" srcOrd="0" destOrd="1" presId="urn:microsoft.com/office/officeart/2005/8/layout/hList6"/>
    <dgm:cxn modelId="{71AC5FB7-E7B0-41B1-8503-E12FF21BFD32}" type="presOf" srcId="{34B41CA4-CBD1-473D-80EF-A97892770987}" destId="{542FD7B4-338F-470A-996A-D8E6DB27ABF1}" srcOrd="0" destOrd="0" presId="urn:microsoft.com/office/officeart/2005/8/layout/hList6"/>
    <dgm:cxn modelId="{C85348B9-7863-49E2-944B-BC37C8947411}" type="presOf" srcId="{09443E86-DB93-48CF-988D-3152FCD80DCD}" destId="{542FD7B4-338F-470A-996A-D8E6DB27ABF1}" srcOrd="0" destOrd="2" presId="urn:microsoft.com/office/officeart/2005/8/layout/hList6"/>
    <dgm:cxn modelId="{4CDDD1C4-1323-4329-9003-EB66E7AB988F}" type="presOf" srcId="{4B57FDE0-F57B-40E5-814A-A8F57E8D432B}" destId="{6E747E72-6043-420F-8CC2-CEB32AC48458}" srcOrd="0" destOrd="3" presId="urn:microsoft.com/office/officeart/2005/8/layout/hList6"/>
    <dgm:cxn modelId="{74F5AEC8-A678-4840-8512-F5E630116673}" type="presOf" srcId="{CE9EB056-9963-4CF8-A66D-0D6F0FDCFDB6}" destId="{6E747E72-6043-420F-8CC2-CEB32AC48458}" srcOrd="0" destOrd="2" presId="urn:microsoft.com/office/officeart/2005/8/layout/hList6"/>
    <dgm:cxn modelId="{71546FCE-2F83-4F0E-87EB-DF51218225E2}" srcId="{D4D26846-B448-4201-95D3-6595007E692E}" destId="{DF3B63B8-0766-454A-B590-657776EA964A}" srcOrd="1" destOrd="0" parTransId="{2DB5658C-ED9E-4C33-B46C-0436C99C42EF}" sibTransId="{BBEC1687-879C-4587-AB06-1E2BE3656D5A}"/>
    <dgm:cxn modelId="{301CECD2-514E-4DB8-AB58-44C6325227AC}" type="presOf" srcId="{0EF301D7-0116-4EA1-8ACD-D0FC6E3F7578}" destId="{542FD7B4-338F-470A-996A-D8E6DB27ABF1}" srcOrd="0" destOrd="6" presId="urn:microsoft.com/office/officeart/2005/8/layout/hList6"/>
    <dgm:cxn modelId="{A5133DDD-4AAA-41B7-AA2F-9EF047C99799}" srcId="{34B41CA4-CBD1-473D-80EF-A97892770987}" destId="{0EF301D7-0116-4EA1-8ACD-D0FC6E3F7578}" srcOrd="5" destOrd="0" parTransId="{942CE7E6-4C4A-4DB7-95BB-9CA414740D0E}" sibTransId="{E29D8984-9454-4382-839A-4C9997F994CB}"/>
    <dgm:cxn modelId="{A0F040E8-592D-478E-9627-1FAA43F07704}" srcId="{8387094B-0821-40A7-9087-18DC9B0AF99B}" destId="{CE9EB056-9963-4CF8-A66D-0D6F0FDCFDB6}" srcOrd="1" destOrd="0" parTransId="{1B0BB6BC-78C9-421B-A454-6A5CD81612EA}" sibTransId="{B7CA1D17-1F05-434A-9E3E-1850F9137400}"/>
    <dgm:cxn modelId="{671B23E9-8844-496F-9114-CFB6DF8F4006}" type="presOf" srcId="{DF3B63B8-0766-454A-B590-657776EA964A}" destId="{D9E13F5B-C638-470C-AE60-D5ECF8BB28B0}" srcOrd="0" destOrd="2" presId="urn:microsoft.com/office/officeart/2005/8/layout/hList6"/>
    <dgm:cxn modelId="{DA04CDEC-0399-4BFC-9599-DE37955BFD78}" type="presOf" srcId="{184E2E69-2087-41EE-9644-ACD04CB0B7AE}" destId="{914D2294-6D43-498E-9F7B-8563AA39FD90}" srcOrd="0" destOrd="0" presId="urn:microsoft.com/office/officeart/2005/8/layout/hList6"/>
    <dgm:cxn modelId="{F306A1F0-D780-4F47-9590-5A606182C2C7}" srcId="{8387094B-0821-40A7-9087-18DC9B0AF99B}" destId="{4B57FDE0-F57B-40E5-814A-A8F57E8D432B}" srcOrd="2" destOrd="0" parTransId="{77D5632D-1CAD-47C9-8825-9F3C311C9599}" sibTransId="{6AECF8A2-475E-4625-BE5E-9066F5F742C1}"/>
    <dgm:cxn modelId="{D9CD61F2-BF73-4875-A266-1F3096414144}" type="presOf" srcId="{38C29F7A-2CBA-4A56-B507-F64FB2C51BF9}" destId="{542FD7B4-338F-470A-996A-D8E6DB27ABF1}" srcOrd="0" destOrd="1" presId="urn:microsoft.com/office/officeart/2005/8/layout/hList6"/>
    <dgm:cxn modelId="{869D12F5-093A-4BB2-9960-875BD4577EE0}" srcId="{34B41CA4-CBD1-473D-80EF-A97892770987}" destId="{AE6BD96A-4C07-4991-A07C-BDC428EF7339}" srcOrd="4" destOrd="0" parTransId="{B7230C9F-1C34-4603-B45A-1EF0A11F1327}" sibTransId="{AE0DBB91-0BE5-4618-9BEA-9EF9C623807E}"/>
    <dgm:cxn modelId="{F945A8F7-C9B9-4E9C-9C52-9C02C8C88082}" srcId="{184E2E69-2087-41EE-9644-ACD04CB0B7AE}" destId="{34B41CA4-CBD1-473D-80EF-A97892770987}" srcOrd="1" destOrd="0" parTransId="{AEB08792-8298-4C9F-9BB8-9EFD7EBB790A}" sibTransId="{3D78D9C9-8147-4164-966B-7AAFCB4D4BA8}"/>
    <dgm:cxn modelId="{7B1F46F8-F12A-4F08-9079-C68EE4ABDA8F}" type="presOf" srcId="{937FC690-922B-40BF-AC43-84BC5C7EB47C}" destId="{6E747E72-6043-420F-8CC2-CEB32AC48458}" srcOrd="0" destOrd="7" presId="urn:microsoft.com/office/officeart/2005/8/layout/hList6"/>
    <dgm:cxn modelId="{CF83F9B0-122C-4C12-9DA2-92D07839368A}" type="presParOf" srcId="{914D2294-6D43-498E-9F7B-8563AA39FD90}" destId="{6E747E72-6043-420F-8CC2-CEB32AC48458}" srcOrd="0" destOrd="0" presId="urn:microsoft.com/office/officeart/2005/8/layout/hList6"/>
    <dgm:cxn modelId="{88D9300C-CB6B-4D2A-94F7-EC12948994CC}" type="presParOf" srcId="{914D2294-6D43-498E-9F7B-8563AA39FD90}" destId="{C8AC7D1F-E35B-4D72-B81D-259936C9EA40}" srcOrd="1" destOrd="0" presId="urn:microsoft.com/office/officeart/2005/8/layout/hList6"/>
    <dgm:cxn modelId="{B203BB50-333F-47D5-B515-E031FD8ECBE9}" type="presParOf" srcId="{914D2294-6D43-498E-9F7B-8563AA39FD90}" destId="{542FD7B4-338F-470A-996A-D8E6DB27ABF1}" srcOrd="2" destOrd="0" presId="urn:microsoft.com/office/officeart/2005/8/layout/hList6"/>
    <dgm:cxn modelId="{A04623E2-F812-4887-8377-5C97B2003091}" type="presParOf" srcId="{914D2294-6D43-498E-9F7B-8563AA39FD90}" destId="{8B9B0748-622B-4D10-996E-BF150BFA12B4}" srcOrd="3" destOrd="0" presId="urn:microsoft.com/office/officeart/2005/8/layout/hList6"/>
    <dgm:cxn modelId="{BE753196-D590-4F87-93FA-44B55163B405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7E72-6043-420F-8CC2-CEB32AC48458}">
      <dsp:nvSpPr>
        <dsp:cNvPr id="0" name=""/>
        <dsp:cNvSpPr/>
      </dsp:nvSpPr>
      <dsp:spPr>
        <a:xfrm rot="16200000">
          <a:off x="-1153312" y="1156291"/>
          <a:ext cx="5268310" cy="2955726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</a:t>
          </a:r>
        </a:p>
      </dsp:txBody>
      <dsp:txXfrm rot="5400000">
        <a:off x="2980" y="1053661"/>
        <a:ext cx="2955726" cy="3160986"/>
      </dsp:txXfrm>
    </dsp:sp>
    <dsp:sp modelId="{542FD7B4-338F-470A-996A-D8E6DB27ABF1}">
      <dsp:nvSpPr>
        <dsp:cNvPr id="0" name=""/>
        <dsp:cNvSpPr/>
      </dsp:nvSpPr>
      <dsp:spPr>
        <a:xfrm rot="16200000">
          <a:off x="2024093" y="1156291"/>
          <a:ext cx="5268310" cy="2955726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муниципального имущества и земельных участков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</a:p>
      </dsp:txBody>
      <dsp:txXfrm rot="5400000">
        <a:off x="3180385" y="1053661"/>
        <a:ext cx="2955726" cy="3160986"/>
      </dsp:txXfrm>
    </dsp:sp>
    <dsp:sp modelId="{D9E13F5B-C638-470C-AE60-D5ECF8BB28B0}">
      <dsp:nvSpPr>
        <dsp:cNvPr id="0" name=""/>
        <dsp:cNvSpPr/>
      </dsp:nvSpPr>
      <dsp:spPr>
        <a:xfrm rot="16200000">
          <a:off x="5231891" y="1242539"/>
          <a:ext cx="5035029" cy="2783230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исполнение собственных полномочий города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исполнение </a:t>
          </a:r>
          <a:r>
            <a:rPr lang="ru-RU" sz="1400" b="1" i="1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полномочий</a:t>
          </a:r>
        </a:p>
      </dsp:txBody>
      <dsp:txXfrm rot="5400000">
        <a:off x="6357790" y="1123646"/>
        <a:ext cx="2783230" cy="302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7098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9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030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8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6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1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8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6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6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2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е поле 14"/>
          <p:cNvSpPr txBox="1"/>
          <p:nvPr/>
        </p:nvSpPr>
        <p:spPr>
          <a:xfrm>
            <a:off x="6708775" y="1062355"/>
            <a:ext cx="96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5" name="Рисунок 4" descr="C:\Users\NADIA\Desktop\.Матвеева Н.Ю\Бюджет для граждан\i.jpg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195" y="-635"/>
            <a:ext cx="4896485" cy="688721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Скругленный прямоугольник 5"/>
          <p:cNvSpPr/>
          <p:nvPr/>
        </p:nvSpPr>
        <p:spPr>
          <a:xfrm rot="2700000">
            <a:off x="3714115" y="2649855"/>
            <a:ext cx="1866900" cy="1808480"/>
          </a:xfrm>
          <a:prstGeom prst="roundRect">
            <a:avLst/>
          </a:prstGeom>
          <a:gradFill>
            <a:gsLst>
              <a:gs pos="0">
                <a:srgbClr val="D190D8"/>
              </a:gs>
              <a:gs pos="100000">
                <a:srgbClr val="4081D0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8720" y="3148330"/>
            <a:ext cx="17176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8" name="Крест 7"/>
          <p:cNvSpPr/>
          <p:nvPr/>
        </p:nvSpPr>
        <p:spPr>
          <a:xfrm>
            <a:off x="4211869" y="47251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100000">
            <a:off x="3748645" y="5053680"/>
            <a:ext cx="544569" cy="544570"/>
          </a:xfrm>
          <a:prstGeom prst="roundRect">
            <a:avLst/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/>
          <p:cNvSpPr txBox="1"/>
          <p:nvPr/>
        </p:nvSpPr>
        <p:spPr>
          <a:xfrm>
            <a:off x="4500245" y="1523365"/>
            <a:ext cx="4643755" cy="114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eris Black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26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Нижнепоповского сельского поселения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3800" y="4017010"/>
            <a:ext cx="4140200" cy="215455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Собрания депутатов Нижнепоповского сельского поселения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Нижнепоповского сельского поселения на 2024 год и плановый период 2025 и 2026 годов»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26150" y="54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585585" y="536575"/>
            <a:ext cx="69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 </a:t>
            </a:r>
          </a:p>
        </p:txBody>
      </p:sp>
      <p:pic>
        <p:nvPicPr>
          <p:cNvPr id="17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080" y="404495"/>
            <a:ext cx="986155" cy="1003935"/>
          </a:xfrm>
          <a:prstGeom prst="bevel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962900" cy="398780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Нижнепоповского сельского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30238"/>
            <a:ext cx="8822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доходов проекта бюджета Нижнепоповского сельского поселения в общей сумме налоговых и неналоговых доходов составляет 9 075 400,00 </a:t>
            </a:r>
            <a:r>
              <a:rPr lang="ru-RU" sz="1600" dirty="0">
                <a:latin typeface="Times New Roman"/>
                <a:ea typeface="Times New Roman"/>
              </a:rPr>
              <a:t>рублей. Рост налоговых доходов в сравнении с 2023 годом (с бюджетом в редакции решения  Собрания депутатов Нижнепоповского сельского поселения от 28.12.2023 № 73 решение Собрания депутатов Нижнепоповского сельского поселения от 29 декабря 2022 года № 23 «О бюджете Нижнепоповского сельского поселения Белокалитвинского района на 2023 год и на плановый период 2024 и 2025 годов»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сумме  147 200,00 рублей.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974" y="2406661"/>
            <a:ext cx="41180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(руб.)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69737690"/>
              </p:ext>
            </p:extLst>
          </p:nvPr>
        </p:nvGraphicFramePr>
        <p:xfrm>
          <a:off x="0" y="2775993"/>
          <a:ext cx="9144000" cy="408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69" y="101564"/>
            <a:ext cx="8221980" cy="398780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Нижнепоповского сельского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69" y="566573"/>
            <a:ext cx="899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kern="100" dirty="0">
                <a:latin typeface="Times New Roman"/>
                <a:ea typeface="Times New Roman"/>
              </a:rPr>
              <a:t>Объем неналоговых доходов, предусмотренных в проекте доходной части местного бюджета на 2024 год, оценивается в общей сумме 67 600,00 рублей.</a:t>
            </a:r>
          </a:p>
          <a:p>
            <a:pPr algn="just"/>
            <a:r>
              <a:rPr lang="ru-RU" kern="100" dirty="0">
                <a:latin typeface="Times New Roman"/>
                <a:ea typeface="Times New Roman"/>
              </a:rPr>
              <a:t>Расчет прогнозируемых поступлений произведен согласно, постановлению Администрации Белокалитвинского района от 25.01.2016 № 67 «Об утверждении Правил разработки и утверждения бюджетного прогноза Белокалитвинского района на долгосрочный период».</a:t>
            </a:r>
          </a:p>
          <a:p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352033" y="2387308"/>
            <a:ext cx="44644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 (руб.)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7050262"/>
              </p:ext>
            </p:extLst>
          </p:nvPr>
        </p:nvGraphicFramePr>
        <p:xfrm>
          <a:off x="51846" y="2747349"/>
          <a:ext cx="9092153" cy="407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Chernova\Desktop\EOQBRoDX0AEQq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21" y="620244"/>
            <a:ext cx="3563888" cy="25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Chernova\Desktop\46caa0f01c8c-u..product_42_42131_600d8785b06a1.fit.max.w.1000_xgxgxg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59718"/>
            <a:ext cx="4608512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626" y="91156"/>
            <a:ext cx="4320480" cy="338554"/>
          </a:xfrm>
          <a:prstGeom prst="rect">
            <a:avLst/>
          </a:prstGeom>
          <a:solidFill>
            <a:srgbClr val="D8D2FC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56744" y="3178025"/>
            <a:ext cx="443401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(руб.)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899628" y="884292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899994" y="1607655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899670" y="2378836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65605" y="650875"/>
            <a:ext cx="4101465" cy="581660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использования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722120" y="1381760"/>
            <a:ext cx="4047490" cy="811530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власти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722755" y="2348865"/>
            <a:ext cx="4046855" cy="727075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503921141"/>
              </p:ext>
            </p:extLst>
          </p:nvPr>
        </p:nvGraphicFramePr>
        <p:xfrm>
          <a:off x="3707904" y="3559718"/>
          <a:ext cx="5328592" cy="339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18900000">
            <a:off x="4399854" y="1588977"/>
            <a:ext cx="5427139" cy="5427139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solidFill>
            <a:srgbClr val="D8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896" y="536466"/>
            <a:ext cx="90364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редельные объемы бюджетных ассигнований бюджета Нижнепоповского сельского поселения на 2024 год и плановый период 2025 и 2026 годов определены на основе следующих основных подходов: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объемов в части повышения заработной платы отдельных категорий работников образования и работников учреждений культуры, обеспечив доведение показателей средней заработной платы, установленных на 2024 год, до среднемесячного дохода от трудовой деятельности по Ростовской области;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объемов бюджетных ассигнований на повышение оплаты труда по прочим категориям работникам бюджетной сферы и органов местного самоуправления с 01.10.2024 года на 4,5%, с 01.10.2025 года на 4%, с 01.10.2026 года на 4%;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объемов бюджетных ассигнований на повышение МРОТ в 2024 году на 17,0%;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объемов бюджетных ассигнований на оплату коммунальных услуг с учетом роста тарифов;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расходов на закупки товаров, работ и услуг для муниципальных нужд с учетом индекса инфляции потребительских цен, установленного прогнозом социально-экономического развития НГО;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уменьшения объемов бюджетных ассигнований по расходным обязательствам разового характера: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привлечения в 2024 году субсидий из бюджета Ростовской области на решение вопросов местного значения, специалистами администрации Нижнепоповского сельского поселения были направлены заявки в отраслевые министерства Правительства Ростовской области. Одним из условий предоставления субсидий муниципальным образованиям является наличие в местных бюджетах назначений на заявленные цели в размере 5,2% по расходам текущего характера. Под софинансирование с бюджетом Ростовской области в бюджете Нижнепоповского сельского поселения предусмотрено 27 600,00 рублей. 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Доля "программных" расходов бюджета Нижнепоповского сельского поселения в 2024 году составляет 96,4% от общего объема расходов бюджета.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06" y="129124"/>
            <a:ext cx="8074025" cy="337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бюджета Нижнепоповского сельского поселения</a:t>
            </a:r>
          </a:p>
        </p:txBody>
      </p:sp>
      <p:pic>
        <p:nvPicPr>
          <p:cNvPr id="7" name="Рисунок 6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0" y="1052736"/>
            <a:ext cx="219705" cy="219705"/>
          </a:xfrm>
          <a:prstGeom prst="rect">
            <a:avLst/>
          </a:prstGeom>
        </p:spPr>
      </p:pic>
      <p:pic>
        <p:nvPicPr>
          <p:cNvPr id="8" name="Рисунок 7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219705" cy="219705"/>
          </a:xfrm>
          <a:prstGeom prst="rect">
            <a:avLst/>
          </a:prstGeom>
        </p:spPr>
      </p:pic>
      <p:pic>
        <p:nvPicPr>
          <p:cNvPr id="9" name="Рисунок 8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22" y="2564904"/>
            <a:ext cx="219705" cy="219705"/>
          </a:xfrm>
          <a:prstGeom prst="rect">
            <a:avLst/>
          </a:prstGeom>
        </p:spPr>
      </p:pic>
      <p:pic>
        <p:nvPicPr>
          <p:cNvPr id="10" name="Рисунок 9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0" y="2784609"/>
            <a:ext cx="219705" cy="219705"/>
          </a:xfrm>
          <a:prstGeom prst="rect">
            <a:avLst/>
          </a:prstGeom>
        </p:spPr>
      </p:pic>
      <p:pic>
        <p:nvPicPr>
          <p:cNvPr id="11" name="Рисунок 10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219705" cy="219705"/>
          </a:xfrm>
          <a:prstGeom prst="rect">
            <a:avLst/>
          </a:prstGeom>
        </p:spPr>
      </p:pic>
      <p:pic>
        <p:nvPicPr>
          <p:cNvPr id="12" name="Рисунок 11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219705" cy="2197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Chernova\Desktop\картинки\590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020"/>
            <a:ext cx="3915603" cy="26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5592973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можно рассмотреть 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государственных программ и непрограммных направлений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2974"/>
            <a:ext cx="8640960" cy="645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разрезе основных функций государственных органов (руб.)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39981"/>
              </p:ext>
            </p:extLst>
          </p:nvPr>
        </p:nvGraphicFramePr>
        <p:xfrm>
          <a:off x="35495" y="836713"/>
          <a:ext cx="8811844" cy="4306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10 686 900,00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11 882 500,00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12 095 000,00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317 300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328 200,00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1 589 300,0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1 628 800,00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1 706 400,00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4 536 400,00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714 600,00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1 110 000,0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382 500,00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402 800,0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424 200,0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401 300,0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161 000,0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501 000,00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17 944 600,00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16 188 000,0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15 836 700,0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Chernova\Desktop\5251-1024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8536"/>
            <a:ext cx="3707904" cy="20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7985"/>
            <a:ext cx="756084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по муниципальным программам и непрограммным направлениям деятельности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00759"/>
              </p:ext>
            </p:extLst>
          </p:nvPr>
        </p:nvGraphicFramePr>
        <p:xfrm>
          <a:off x="683568" y="692785"/>
          <a:ext cx="8426143" cy="4416663"/>
        </p:xfrm>
        <a:graphic>
          <a:graphicData uri="http://schemas.openxmlformats.org/drawingml/2006/table">
            <a:tbl>
              <a:tblPr/>
              <a:tblGrid>
                <a:gridCol w="447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94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2024 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2025 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2026 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Благоутройство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1 552 000,00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1 629 600,00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Обеспечение качественными жилищно-коммунальными услугами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72 800,00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72 800,00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Управление муниципальным имуществом 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культуры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4 536 400,00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1 714 600,00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1 110 000,00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Муниципальная политика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Обеспечение общественного порялка и профилактика правонарушений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Социальная поддержка граждан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382 500,00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402 800,00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424 200,00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Зашита населения и территории от ЧС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транспортной системы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физической культуры и спорта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Энергоэффективность и развитие энергетики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Охрана окружающей среды и рациональное природопользование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401 300,00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161 000,00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501 000,00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Управление муниципальными финансами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10 546 500,00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11 409 100,00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11 257 400,00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Непрограммные направления 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771 600,00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817 600,00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5400000">
            <a:off x="6871691" y="4585691"/>
            <a:ext cx="260648" cy="428396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251520" cy="428396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45447" y="594046"/>
            <a:ext cx="5062657" cy="391061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3458"/>
            <a:ext cx="316835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3259" y="57316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785794"/>
            <a:ext cx="3165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Комплексное решение вопросов, связанных с организацией благоустройства, обеспечением чистоты и порядка; повышение качества жизни населения на территории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1 478 100,00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1 552 000,00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1 619 600,00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081" y="1989048"/>
            <a:ext cx="5062657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Организация взаимодействия между предприятиями, организациями и учреждениями при решении вопросов благоустройства территории поселения.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2. Приведение в качественное состояние элементов благоустройства.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3.Привлечение жителей к участию в решении проблем благоустройства.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4. Оздоровление санитарной экологической обстановки в поселении и на свободных территориях;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5.Организация прочих мероприятий по благоустройству в поселении.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" descr="C:\Users\NADIA\Desktop\.Матвеева Н.Ю\Бюджет для граждан\1336020231_detskaja-ploshhadka-kh.nizhnepopov.jpg1336020231_detskaja-ploshhadka-kh.nizhnepop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297" y="4220962"/>
            <a:ext cx="3214370" cy="241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45447" y="59404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345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176085"/>
            <a:ext cx="3165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Реализация стратегической роли культуры как духовно- нравственного основания развития личности и общества через сохранение, эффективное использование и пополнение культурного потенциала 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Нижнепоповского сельского поселения</a:t>
            </a:r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4 536 400,00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1 714 600,00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1 110 000,00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5" y="2204864"/>
            <a:ext cx="506265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">
              <a:buClr>
                <a:srgbClr val="F14124">
                  <a:lumMod val="75000"/>
                </a:srgbClr>
              </a:buClr>
            </a:pPr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1. Создание благоприятных условий для устойчивого развития сферы культуры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2. Развитие театрального, музыкального, хореографического искусства.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3. Развитие  культурно-досуговой деятельности.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улучшение материально-технической базы учреждения культуры.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4. Обеспечение условий для эффективного развития системы образования в сфере культуры и искусства. Выявление и поддержка талантливых детей и молодежи.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NChernova\Desktop\для сайта\202110251721210A_5770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5084"/>
            <a:ext cx="3561928" cy="245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734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662166"/>
            <a:ext cx="3165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latin typeface="Times New Roman" panose="02020603050405020304" pitchFamily="18" charset="0"/>
              </a:rPr>
              <a:t>овышение качества и надежности предоставления жилищно-коммунальных услуг населению Нижнепоповского сельского поселения.</a:t>
            </a:r>
            <a:endParaRPr lang="ru-RU" sz="16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91 200,00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76 800,00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76 800,00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93536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У</a:t>
            </a:r>
            <a:r>
              <a:rPr lang="ru-RU" sz="1600" dirty="0">
                <a:latin typeface="Times New Roman" panose="02020603050405020304" pitchFamily="18" charset="0"/>
              </a:rPr>
              <a:t>величение объема капитального ремонта многоквартирных домов для повышения их комфортности и </a:t>
            </a:r>
            <a:r>
              <a:rPr lang="ru-RU" sz="1600" dirty="0" err="1">
                <a:latin typeface="Times New Roman" panose="02020603050405020304" pitchFamily="18" charset="0"/>
              </a:rPr>
              <a:t>энергоэффективности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эффективное управление многоквартирными домами.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Повышение эффективности, качества и надежности поставок коммунальных ресурсов.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Обеспечение населения питьевой водой,  соответствующей требованиям безопасности и безвредности, установленным санитарно-эпидемиологическими правилами.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Информирование населения о правах и обязанностях в жилищно-коммунальной сфере.</a:t>
            </a: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жк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3932555"/>
            <a:ext cx="3345180" cy="24860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9" y="1267565"/>
            <a:ext cx="29706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</a:rPr>
              <a:t>Развитие и совершенствование муниципального управления, повышение его эффективности.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Совершенствование организации муниципальной службы в  Нижнепоповском сельском поселении, повышение эффективности исполнения муниципальными служащими своих должностных обязанностей.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1500" dirty="0"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1. 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овершенствование правовых и организационных основ местного самоуправления,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муниципальной службы.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Повышение  эффективности деятельности  Администрации Нижнепоповского сельского поселения и муниципального управления.</a:t>
            </a:r>
          </a:p>
          <a:p>
            <a:pPr algn="l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Обеспечение дополнительного профессионального образования лиц, замещающих муниципальные должности, муниципальных служащих.</a:t>
            </a:r>
          </a:p>
          <a:p>
            <a:pPr algn="l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 Повышение гражданской активности и заинтересованности населения в осуществлении местного самоуправления.</a:t>
            </a:r>
          </a:p>
          <a:p>
            <a:pPr algn="l"/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Внедрение эффективных технологий и современных методов кадровой работы, направленных на повышение профессиональной компетентности муниципальных служащих, обеспечение условий для их результативной профессиональной служебной деятельности.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Chernova\Desktop\__2021-06-21__10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9" y="3402890"/>
            <a:ext cx="7812361" cy="34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0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827583" y="2430783"/>
            <a:ext cx="7992887" cy="19442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представленной презентации Вы можете ознакомиться с основными целями, задачами и приоритетными направлениям бюджетной и налоговой политики, планируемыми и достигнутыми результатами использования бюджетных ассигнований, а также с информацией о главных направлениях расходов бюджета, распределяемых в рамках муниципальных программ.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697" y="147872"/>
            <a:ext cx="797941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Нижнепоповского сельского поселения!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912078"/>
            <a:ext cx="81369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презентация «Бюджет для граждан», разработанная сектором экономики и финансов к проекту решения Собрания депутатов Нижнепоповского сельского поселения «О бюджете Нижнепоповского сельского поселения на 2024 год и на плановый период 2025 и 2026 годов»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</a:rPr>
              <a:t>Повышение качества жизни населения Нижнепоповского сельского поселения 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Создание условий для роста благосостояния граждан – получателей мер социальной поддержки.</a:t>
            </a: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382 500,00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402 800,00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424 200,00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Исполнение обязательств Нижнепоповского сельского поселения по оказанию социальной поддержки отдельным категориям граждан, установленных федеральным и областным законодательством, нормативно-правовыми актами Белокалитвинского района и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Обеспечение своевременной и в полном объеме выплаты государственной пенсии за выслугу лет лицам, замещавшим муниципальные должности и должности муниципальной службы.</a:t>
            </a:r>
          </a:p>
          <a:p>
            <a:pPr marL="45720" indent="0" algn="just">
              <a:spcAft>
                <a:spcPts val="0"/>
              </a:spcAft>
              <a:buNone/>
              <a:tabLst>
                <a:tab pos="111125" algn="l"/>
              </a:tabLs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соц.поддержк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4292600"/>
            <a:ext cx="3164205" cy="208978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00694" y="500042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11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>
              <a:lnSpc>
                <a:spcPct val="102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1. Обеспечение долгосрочной сбалансированности и устойчивости местного бюджета.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Создание условий для эффективного управления муниципальными финансами.</a:t>
            </a: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10 546 500,00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11 409 100,00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11 257 400,00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Создание условий для проведения эффективной бюджетной политики.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2.Совершенствование нормативного правового регулирования, методологического и информационного обеспечения бюджетного процесса.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Совершенствование системы распределения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перераспределения финансовых ресурсов.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4.Повышение качества организации бюджетного процесса на муниципальном уровне.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финанс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4364990"/>
            <a:ext cx="3075940" cy="208788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27069" y="61761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785926"/>
            <a:ext cx="3165393" cy="13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Повышение общественной и личной безопасности на территории Нижнепоповского  сельского поселения.</a:t>
            </a:r>
            <a:endParaRPr lang="ru-RU" sz="16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 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Создание благоприятной и максимально безопасной для населения обстановки в жилом секторе, на улицах и в других общественных местах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Обеспечение антитеррористической защищенности населения.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Сокращение спроса на наркотики и ограничение их доступности.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Снижение уровня коррупционных проявлений на территории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5. Гармонизация межнациональных отношений.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обеспечение порядк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035" y="4149090"/>
            <a:ext cx="3164840" cy="234823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55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Минимизация социального и экономического ущерба, наносимого населению, экономике и природной среде, от чрезвычайных ситуаций природного и техногенного характера, пожаров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происшествий на водных объектах.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30 800,0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Обеспечение эффективного предупреждения и ликвидации чрезвычайных ситуаций природного и техногенного характера, пожаров и происшествий на водных объектах.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Обучение населения действиям при чрезвычайных ситуациях, бытовых и природных пожарах.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Обеспечение и поддержание высокой готовности сил и средств  на территории Нижнепоповского сельского поселения к действиям по предназначению.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Поддержание в постоянной готовности  системы оповещения населения.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72189"/>
            <a:ext cx="3606136" cy="22705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9625" y="-18145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рациональное природопользование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0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Повышение защищенности окружающей среды от антропогенного воздействия для обеспечения безопасности жизнедеятельности человека, рациональное использование и охрана природных ресурсов.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401 300,00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161 000,00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Снижение общей антропогенной нагрузки на окружающую среду и сохранение природных экосистем при осуществлении хозяйственной и иной деятельности.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Обеспечение сохранения зеленых насаждений Нижнепоповского сельского поселения, их охрана и защита.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Ликвидация несанкционированных свалок в границах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Экологическое просвещение, организация системы экологического образования и информирования населения о состоянии окружающей среды, формирование экологической культуры.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293096"/>
            <a:ext cx="3631631" cy="237487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6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IA\Desktop\.Матвеева Н.Ю\Бюджет для граждан\фото для слайдов\20220630_104515.jpg20220630_104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4450"/>
            <a:ext cx="4568508" cy="65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5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5" y="1228878"/>
            <a:ext cx="3532952" cy="4517436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>
          <a:xfrm rot="10800000" flipV="1">
            <a:off x="683895" y="1340485"/>
            <a:ext cx="3262630" cy="43205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экономики и финансов Администрации Нижнепоповского сельского поселения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347001, Ростовская область,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Белокалитвинский район,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х.Нижнепопов,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Первая, д 29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8(86383) 6-56-97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 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sp04047@mail.ru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71934" y="928670"/>
            <a:ext cx="450138" cy="5658958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47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6722470" y="-1790431"/>
            <a:ext cx="647727" cy="42285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7" name="Picture 3" descr="C:\Users\NChernova\Desktop\depositphotos_329887634-stock-illustration-woman-reading-a-newspaper-si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0"/>
            <a:ext cx="2873480" cy="27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107504" y="1"/>
            <a:ext cx="4320480" cy="647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-4806" y="647729"/>
            <a:ext cx="4648243" cy="14239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/>
        </p:nvSpPr>
        <p:spPr>
          <a:xfrm>
            <a:off x="4857752" y="2643182"/>
            <a:ext cx="4071966" cy="2000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решение вопросов местного значения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805" y="2000240"/>
            <a:ext cx="47911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549676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2644656"/>
            <a:ext cx="121450" cy="421334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C:\Users\NChernova\Desktop\promo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21868"/>
            <a:ext cx="5940152" cy="29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5689"/>
            <a:ext cx="9144000" cy="923330"/>
          </a:xfrm>
          <a:prstGeom prst="rect">
            <a:avLst/>
          </a:prstGeom>
          <a:solidFill>
            <a:srgbClr val="D8D2FC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на 2024 год и плановый период 2025 и 2026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8866824" cy="27084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/>
                <a:ea typeface="Times New Roman" panose="02020603050405020304"/>
              </a:rPr>
              <a:t>Прогноз социально-экономического развития Нижнепоповского сельского поселения разработан на основании итогов социально-экономического развития Нижнепоповского сельского поселения за 2023 год, оценки выполнения основных показателей в 2023 году.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Прогноз содержит перечень показателей, характеризующих достижение целей и среднесрочных приоритетов социально-экономического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с учетом решения основных социально-экономических проблем и повышения на этой основе качества и уровня жизни, обеспечения занятости населения, развитие производственного, а также трудового потенциала, с учетом существующих бюджетных и инфраструктурных ограничений.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1942"/>
            <a:ext cx="3329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прогнозе учтены тенденции социально-экономического развития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поселения, приоритеты его дальнейшего развития, определенные муниципальными программами Нижнепоповского сельского поселения.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hernova\Desktop\Image-2-1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32" y="4211913"/>
            <a:ext cx="4784804" cy="31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74897" y="5063657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7537" y="5102584"/>
            <a:ext cx="44145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эффективности налоговых расходов, сохранение налоговых льгот для инвесторов.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392786" y="404664"/>
            <a:ext cx="8568952" cy="70675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Нижнепоповского сельского поселения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74897" y="1412774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574548"/>
            <a:ext cx="7612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предпринимательской и инвестиционной активности хозяйствующих объектов;</a:t>
            </a:r>
          </a:p>
        </p:txBody>
      </p:sp>
      <p:sp>
        <p:nvSpPr>
          <p:cNvPr id="8" name="Овал 7"/>
          <p:cNvSpPr/>
          <p:nvPr/>
        </p:nvSpPr>
        <p:spPr>
          <a:xfrm>
            <a:off x="467727" y="2159538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169642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стабильных поступлений платежей в бюджет с учетом роста собираемости и полноты принимаемых мер по взысканию просроченной дебиторской задолженности;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727" y="2893797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3009" y="3600115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4897" y="4322623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5432" y="3063943"/>
            <a:ext cx="793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298" y="3662541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пресечение схем минимизации налогов, совершенствования методов контроля, легализации «теневой» заработной платы;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98" y="4302091"/>
            <a:ext cx="7938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Нижнепоповского сельского поселения;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Chernova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1488804"/>
            <a:ext cx="3875508" cy="3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9974" y="3072750"/>
            <a:ext cx="43824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 снижаются остатки.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 растут остатки.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263776" y="4416358"/>
            <a:ext cx="2749328" cy="2775776"/>
            <a:chOff x="3309948" y="2470447"/>
            <a:chExt cx="2506806" cy="253649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09948" y="2470447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642694" y="2919343"/>
              <a:ext cx="1858470" cy="33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0456" y="3383629"/>
              <a:ext cx="2016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 rot="5895025">
            <a:off x="1011635" y="-1553089"/>
            <a:ext cx="2575129" cy="4883414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4081D0">
                  <a:alpha val="82000"/>
                </a:srgb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3172" y="565452"/>
            <a:ext cx="420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0401" y="943582"/>
            <a:ext cx="9971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50607" y="943582"/>
            <a:ext cx="312022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51073" y="4416358"/>
            <a:ext cx="2749328" cy="2775776"/>
            <a:chOff x="3309948" y="2470447"/>
            <a:chExt cx="2506806" cy="253649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09948" y="2470447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642694" y="2919343"/>
              <a:ext cx="1858470" cy="33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u="sng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 </a:t>
              </a:r>
              <a:r>
                <a:rPr lang="ru-RU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53148" y="3399589"/>
              <a:ext cx="2016224" cy="47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Поступающие в бюджет денежные средства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8100000">
            <a:off x="-1996603" y="-29118"/>
            <a:ext cx="6916234" cy="6916234"/>
          </a:xfrm>
          <a:custGeom>
            <a:avLst/>
            <a:gdLst>
              <a:gd name="connsiteX0" fmla="*/ 2066895 w 6916234"/>
              <a:gd name="connsiteY0" fmla="*/ 6916234 h 6916234"/>
              <a:gd name="connsiteX1" fmla="*/ 0 w 6916234"/>
              <a:gd name="connsiteY1" fmla="*/ 4849339 h 6916234"/>
              <a:gd name="connsiteX2" fmla="*/ 0 w 6916234"/>
              <a:gd name="connsiteY2" fmla="*/ 1166738 h 6916234"/>
              <a:gd name="connsiteX3" fmla="*/ 1166738 w 6916234"/>
              <a:gd name="connsiteY3" fmla="*/ 0 h 6916234"/>
              <a:gd name="connsiteX4" fmla="*/ 4849339 w 6916234"/>
              <a:gd name="connsiteY4" fmla="*/ 0 h 6916234"/>
              <a:gd name="connsiteX5" fmla="*/ 6916234 w 6916234"/>
              <a:gd name="connsiteY5" fmla="*/ 2066895 h 691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234" h="6916234">
                <a:moveTo>
                  <a:pt x="2066895" y="6916234"/>
                </a:moveTo>
                <a:lnTo>
                  <a:pt x="0" y="4849339"/>
                </a:lnTo>
                <a:lnTo>
                  <a:pt x="0" y="1166738"/>
                </a:lnTo>
                <a:cubicBezTo>
                  <a:pt x="0" y="522366"/>
                  <a:pt x="522366" y="0"/>
                  <a:pt x="1166738" y="0"/>
                </a:cubicBezTo>
                <a:lnTo>
                  <a:pt x="4849339" y="0"/>
                </a:lnTo>
                <a:lnTo>
                  <a:pt x="6916234" y="2066895"/>
                </a:lnTo>
                <a:close/>
              </a:path>
            </a:pathLst>
          </a:custGeom>
          <a:gradFill>
            <a:gsLst>
              <a:gs pos="0">
                <a:srgbClr val="D190D8"/>
              </a:gs>
              <a:gs pos="100000">
                <a:srgbClr val="3399FF">
                  <a:alpha val="64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" r="64546"/>
          <a:stretch>
            <a:fillRect/>
          </a:stretch>
        </p:blipFill>
        <p:spPr bwMode="auto">
          <a:xfrm>
            <a:off x="251520" y="1018321"/>
            <a:ext cx="3230343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38266" y="1122265"/>
            <a:ext cx="50275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232753"/>
            <a:ext cx="383842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</a:p>
        </p:txBody>
      </p:sp>
      <p:pic>
        <p:nvPicPr>
          <p:cNvPr id="7" name="Рисунок 6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7015" y="1628800"/>
            <a:ext cx="281251" cy="281251"/>
          </a:xfrm>
          <a:prstGeom prst="rect">
            <a:avLst/>
          </a:prstGeom>
        </p:spPr>
      </p:pic>
      <p:pic>
        <p:nvPicPr>
          <p:cNvPr id="8" name="Рисунок 7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224" y="2048598"/>
            <a:ext cx="281251" cy="281251"/>
          </a:xfrm>
          <a:prstGeom prst="rect">
            <a:avLst/>
          </a:prstGeom>
        </p:spPr>
      </p:pic>
      <p:pic>
        <p:nvPicPr>
          <p:cNvPr id="9" name="Рисунок 8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224" y="2609802"/>
            <a:ext cx="281251" cy="28125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676220" y="3140968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76220" y="3933275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76220" y="4797152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7147" y="4898685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5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7147" y="2892531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3588" y="116632"/>
            <a:ext cx="7632848" cy="101473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/>
                <a:ea typeface="Times New Roman" panose="02020603050405020304"/>
              </a:rPr>
              <a:t>Основные характеристики проекта бюджета </a:t>
            </a:r>
          </a:p>
          <a:p>
            <a:pPr algn="ctr"/>
            <a:r>
              <a:rPr lang="ru-RU" sz="2000" b="1" dirty="0">
                <a:latin typeface="Times New Roman" panose="02020603050405020304"/>
                <a:ea typeface="Times New Roman" panose="02020603050405020304"/>
              </a:rPr>
              <a:t>Нижнепоповского сельского поселения на 2024 – 2026 годы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/>
              </a:rPr>
              <a:t>(в тыс. рублей)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3689" y="980728"/>
          <a:ext cx="51480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3068960"/>
            <a:ext cx="33123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17 944,6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940" y="5085184"/>
            <a:ext cx="33123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409532" y="-703010"/>
            <a:ext cx="45720" cy="723680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409531" y="1309402"/>
            <a:ext cx="45720" cy="723680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7147" y="982907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5199" y="130292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17 944,6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в 2024 году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176493909"/>
              </p:ext>
            </p:extLst>
          </p:nvPr>
        </p:nvGraphicFramePr>
        <p:xfrm>
          <a:off x="3959308" y="3000372"/>
          <a:ext cx="5091484" cy="189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4000496" y="4950664"/>
          <a:ext cx="5050297" cy="176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71151713"/>
              </p:ext>
            </p:extLst>
          </p:nvPr>
        </p:nvGraphicFramePr>
        <p:xfrm>
          <a:off x="3959308" y="1131362"/>
          <a:ext cx="5091485" cy="176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94446"/>
            <a:ext cx="501106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«доходы бюджета»?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72616" y="664183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2903</Words>
  <Application>Microsoft Office PowerPoint</Application>
  <PresentationFormat>Экран (4:3)</PresentationFormat>
  <Paragraphs>484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Тема Office</vt:lpstr>
      <vt:lpstr>Проект решения Собрания депутатов Нижнепоповского сельского поселения «О бюджете Нижнепоповского сельского поселения на 2024 год и плановый период 2025 и 2026 годов»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Komp1</cp:lastModifiedBy>
  <cp:revision>574</cp:revision>
  <cp:lastPrinted>2021-11-24T00:02:00Z</cp:lastPrinted>
  <dcterms:created xsi:type="dcterms:W3CDTF">2020-10-12T01:31:00Z</dcterms:created>
  <dcterms:modified xsi:type="dcterms:W3CDTF">2025-01-22T11:28:28Z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D769361A794641DDA9A98CCBA4DEE674</vt:lpwstr>
  </property>
  <property fmtid="{D5CDD505-2E9C-101B-9397-08002B2CF9AE}" pid="3" name="KSOProductBuildVer">
    <vt:lpwstr>1049-11.2.0.11537</vt:lpwstr>
  </property>
</Properties>
</file>